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y="5143500" cx="9144000"/>
  <p:notesSz cx="6858000" cy="9144000"/>
  <p:embeddedFontLst>
    <p:embeddedFont>
      <p:font typeface="Raleway"/>
      <p:regular r:id="rId47"/>
      <p:bold r:id="rId48"/>
      <p:italic r:id="rId49"/>
      <p:boldItalic r:id="rId50"/>
    </p:embeddedFont>
    <p:embeddedFont>
      <p:font typeface="Nunito"/>
      <p:regular r:id="rId51"/>
      <p:bold r:id="rId52"/>
      <p:italic r:id="rId53"/>
      <p:boldItalic r:id="rId54"/>
    </p:embeddedFont>
    <p:embeddedFont>
      <p:font typeface="Lato"/>
      <p:regular r:id="rId55"/>
      <p:bold r:id="rId56"/>
      <p:italic r:id="rId57"/>
      <p:boldItalic r:id="rId58"/>
    </p:embeddedFont>
    <p:embeddedFont>
      <p:font typeface="Arvo"/>
      <p:regular r:id="rId59"/>
      <p:bold r:id="rId60"/>
      <p:italic r:id="rId61"/>
      <p:boldItalic r:id="rId62"/>
    </p:embeddedFont>
    <p:embeddedFont>
      <p:font typeface="EB Garamond"/>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aleway-bold.fntdata"/><Relationship Id="rId47" Type="http://schemas.openxmlformats.org/officeDocument/2006/relationships/font" Target="fonts/Raleway-regular.fntdata"/><Relationship Id="rId49" Type="http://schemas.openxmlformats.org/officeDocument/2006/relationships/font" Target="fonts/Raleway-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Arvo-boldItalic.fntdata"/><Relationship Id="rId61" Type="http://schemas.openxmlformats.org/officeDocument/2006/relationships/font" Target="fonts/Arvo-italic.fntdata"/><Relationship Id="rId20" Type="http://schemas.openxmlformats.org/officeDocument/2006/relationships/slide" Target="slides/slide16.xml"/><Relationship Id="rId64" Type="http://schemas.openxmlformats.org/officeDocument/2006/relationships/font" Target="fonts/EBGaramond-bold.fntdata"/><Relationship Id="rId63" Type="http://schemas.openxmlformats.org/officeDocument/2006/relationships/font" Target="fonts/EBGaramond-regular.fntdata"/><Relationship Id="rId22" Type="http://schemas.openxmlformats.org/officeDocument/2006/relationships/slide" Target="slides/slide18.xml"/><Relationship Id="rId66" Type="http://schemas.openxmlformats.org/officeDocument/2006/relationships/font" Target="fonts/EBGaramond-boldItalic.fntdata"/><Relationship Id="rId21" Type="http://schemas.openxmlformats.org/officeDocument/2006/relationships/slide" Target="slides/slide17.xml"/><Relationship Id="rId65" Type="http://schemas.openxmlformats.org/officeDocument/2006/relationships/font" Target="fonts/EBGaramond-italic.fnt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Arvo-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Nunito-regular.fntdata"/><Relationship Id="rId50" Type="http://schemas.openxmlformats.org/officeDocument/2006/relationships/font" Target="fonts/Raleway-boldItalic.fntdata"/><Relationship Id="rId53" Type="http://schemas.openxmlformats.org/officeDocument/2006/relationships/font" Target="fonts/Nunito-italic.fntdata"/><Relationship Id="rId52" Type="http://schemas.openxmlformats.org/officeDocument/2006/relationships/font" Target="fonts/Nunito-bold.fntdata"/><Relationship Id="rId11" Type="http://schemas.openxmlformats.org/officeDocument/2006/relationships/slide" Target="slides/slide7.xml"/><Relationship Id="rId55" Type="http://schemas.openxmlformats.org/officeDocument/2006/relationships/font" Target="fonts/Lato-regular.fntdata"/><Relationship Id="rId10" Type="http://schemas.openxmlformats.org/officeDocument/2006/relationships/slide" Target="slides/slide6.xml"/><Relationship Id="rId54" Type="http://schemas.openxmlformats.org/officeDocument/2006/relationships/font" Target="fonts/Nunito-boldItalic.fntdata"/><Relationship Id="rId13" Type="http://schemas.openxmlformats.org/officeDocument/2006/relationships/slide" Target="slides/slide9.xml"/><Relationship Id="rId57" Type="http://schemas.openxmlformats.org/officeDocument/2006/relationships/font" Target="fonts/Lato-italic.fntdata"/><Relationship Id="rId12" Type="http://schemas.openxmlformats.org/officeDocument/2006/relationships/slide" Target="slides/slide8.xml"/><Relationship Id="rId56" Type="http://schemas.openxmlformats.org/officeDocument/2006/relationships/font" Target="fonts/Lato-bold.fntdata"/><Relationship Id="rId15" Type="http://schemas.openxmlformats.org/officeDocument/2006/relationships/slide" Target="slides/slide11.xml"/><Relationship Id="rId59" Type="http://schemas.openxmlformats.org/officeDocument/2006/relationships/font" Target="fonts/Arvo-regular.fntdata"/><Relationship Id="rId14" Type="http://schemas.openxmlformats.org/officeDocument/2006/relationships/slide" Target="slides/slide10.xml"/><Relationship Id="rId58" Type="http://schemas.openxmlformats.org/officeDocument/2006/relationships/font" Target="fonts/Lato-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The American Bison (or Buffalo) now joins the ranks of the Bald Eagle as an official symbol of our country.</a:t>
            </a:r>
            <a:endParaRPr sz="1800"/>
          </a:p>
          <a:p>
            <a:pPr indent="0" lvl="0" marL="0" rtl="0">
              <a:spcBef>
                <a:spcPts val="0"/>
              </a:spcBef>
              <a:spcAft>
                <a:spcPts val="0"/>
              </a:spcAft>
              <a:buNone/>
            </a:pPr>
            <a:r>
              <a:t/>
            </a:r>
            <a:endParaRPr sz="1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Wild Buffalo embody Community, Natural Heritage, Strength of Spirit (Resiliency).</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The American Bison is a keystone species; for plants and animals to survive and flourish, grassland ecosystems need free roaming buffalo on the land. </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The majestic bison is the largest land mammal in North America. Male bison can weigh up to 2,000 pounds and stand 6 feet tall. A bison calf can weigh up to 70 pounds at birth.</a:t>
            </a:r>
            <a:endParaRPr sz="1800"/>
          </a:p>
          <a:p>
            <a:pPr indent="0" lvl="0" marL="0" rtl="0">
              <a:spcBef>
                <a:spcPts val="0"/>
              </a:spcBef>
              <a:spcAft>
                <a:spcPts val="0"/>
              </a:spcAft>
              <a:buNone/>
            </a:pPr>
            <a:r>
              <a:t/>
            </a:r>
            <a:endParaRPr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3" name="Shape 2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In prehistoric times, millions of bison roamed North America: </a:t>
            </a:r>
            <a:endParaRPr sz="1800"/>
          </a:p>
          <a:p>
            <a:pPr indent="-342900" lvl="0" marL="457200" rtl="0">
              <a:spcBef>
                <a:spcPts val="0"/>
              </a:spcBef>
              <a:spcAft>
                <a:spcPts val="0"/>
              </a:spcAft>
              <a:buSzPts val="1800"/>
              <a:buChar char="-"/>
            </a:pPr>
            <a:r>
              <a:rPr lang="en-GB" sz="1800"/>
              <a:t>From the forests of Alaska in the north to the grasslands of Mexico in the south. </a:t>
            </a:r>
            <a:endParaRPr sz="1800"/>
          </a:p>
          <a:p>
            <a:pPr indent="-342900" lvl="0" marL="457200" rtl="0">
              <a:spcBef>
                <a:spcPts val="0"/>
              </a:spcBef>
              <a:spcAft>
                <a:spcPts val="0"/>
              </a:spcAft>
              <a:buSzPts val="1800"/>
              <a:buChar char="-"/>
            </a:pPr>
            <a:r>
              <a:rPr lang="en-GB" sz="1800"/>
              <a:t>From the Appalachian Mountains in the east to  Nevada’s Great Basin in the west</a:t>
            </a:r>
            <a:endParaRPr sz="1800"/>
          </a:p>
          <a:p>
            <a:pPr indent="-342900" lvl="0" marL="457200" rtl="0">
              <a:spcBef>
                <a:spcPts val="0"/>
              </a:spcBef>
              <a:spcAft>
                <a:spcPts val="0"/>
              </a:spcAft>
              <a:buSzPts val="1800"/>
              <a:buChar char="-"/>
            </a:pPr>
            <a:r>
              <a:rPr lang="en-GB" sz="1800"/>
              <a:t>Today, fewer than 3,600 wild bison exist within the Yellowstone ecosystem</a:t>
            </a:r>
            <a:endParaRPr sz="1800"/>
          </a:p>
          <a:p>
            <a:pPr indent="0" lvl="0" marL="0" rtl="0">
              <a:spcBef>
                <a:spcPts val="0"/>
              </a:spcBef>
              <a:spcAft>
                <a:spcPts val="0"/>
              </a:spcAft>
              <a:buNone/>
            </a:pPr>
            <a:r>
              <a:t/>
            </a:r>
            <a:endParaRPr sz="1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The sight of the bison herds was awe inspiring. </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When Lewis and Clark encountered the bison at South Dakota’s White River, they wrote:</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“The moving multitude…darkened the whole plains” </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The life of the bison and Native People are intertwined. In the words of Lakota Holy Man, John Fire Lame Deer:</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“The buffalo gave us everything we needed. Without it we were nothing. Our tipis were made of his skin. His hide was our bed, our blanket, our winter coat. </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………..His flesh strengthened us, became flesh of our flesh.”</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GB" sz="1800"/>
              <a:t>Buffalo also remind us of a dark recklessness in the quest for land and profit.</a:t>
            </a:r>
            <a:endParaRPr sz="1800"/>
          </a:p>
          <a:p>
            <a:pPr indent="0" lvl="0" marL="0" rtl="0">
              <a:lnSpc>
                <a:spcPct val="115000"/>
              </a:lnSpc>
              <a:spcBef>
                <a:spcPts val="0"/>
              </a:spcBef>
              <a:spcAft>
                <a:spcPts val="0"/>
              </a:spcAft>
              <a:buNone/>
            </a:pPr>
            <a:r>
              <a:rPr lang="en-GB" sz="1800"/>
              <a:t> </a:t>
            </a:r>
            <a:endParaRPr sz="1800"/>
          </a:p>
          <a:p>
            <a:pPr indent="0" lvl="0" marL="0" rtl="0">
              <a:lnSpc>
                <a:spcPct val="115000"/>
              </a:lnSpc>
              <a:spcBef>
                <a:spcPts val="0"/>
              </a:spcBef>
              <a:spcAft>
                <a:spcPts val="0"/>
              </a:spcAft>
              <a:buNone/>
            </a:pPr>
            <a:r>
              <a:rPr lang="en-GB" sz="1800"/>
              <a:t>The American Buffalo were hunted to near extinction.</a:t>
            </a:r>
            <a:endParaRPr sz="1800"/>
          </a:p>
          <a:p>
            <a:pPr indent="0" lvl="0" marL="0" rtl="0">
              <a:lnSpc>
                <a:spcPct val="115000"/>
              </a:lnSpc>
              <a:spcBef>
                <a:spcPts val="0"/>
              </a:spcBef>
              <a:spcAft>
                <a:spcPts val="0"/>
              </a:spcAft>
              <a:buNone/>
            </a:pPr>
            <a:r>
              <a:rPr lang="en-GB" sz="1800"/>
              <a:t>Out of the millions of buffalo that once roamed North America, by the late 1800s only a few hundred remained in the United States.</a:t>
            </a:r>
            <a:endParaRPr sz="1800"/>
          </a:p>
          <a:p>
            <a:pPr indent="0" lvl="0" marL="0" rtl="0">
              <a:lnSpc>
                <a:spcPct val="115000"/>
              </a:lnSpc>
              <a:spcBef>
                <a:spcPts val="0"/>
              </a:spcBef>
              <a:spcAft>
                <a:spcPts val="0"/>
              </a:spcAft>
              <a:buNone/>
            </a:pPr>
            <a:r>
              <a:rPr lang="en-GB" sz="1800"/>
              <a:t> </a:t>
            </a:r>
            <a:endParaRPr sz="1800"/>
          </a:p>
          <a:p>
            <a:pPr indent="0" lvl="0" marL="0" rtl="0">
              <a:lnSpc>
                <a:spcPct val="115000"/>
              </a:lnSpc>
              <a:spcBef>
                <a:spcPts val="0"/>
              </a:spcBef>
              <a:spcAft>
                <a:spcPts val="0"/>
              </a:spcAft>
              <a:buNone/>
            </a:pPr>
            <a:r>
              <a:rPr lang="en-GB" sz="1800"/>
              <a:t>For the US Military and industrialists, eliminating the buffalo also meant eliminating the staff of life for Native Americans, and taking the land that sustained them.</a:t>
            </a:r>
            <a:endParaRPr sz="1800"/>
          </a:p>
          <a:p>
            <a:pPr indent="0" lvl="0" marL="0" rtl="0">
              <a:lnSpc>
                <a:spcPct val="115000"/>
              </a:lnSpc>
              <a:spcBef>
                <a:spcPts val="0"/>
              </a:spcBef>
              <a:spcAft>
                <a:spcPts val="0"/>
              </a:spcAft>
              <a:buNone/>
            </a:pPr>
            <a:r>
              <a:rPr lang="en-GB" sz="1800"/>
              <a:t> </a:t>
            </a:r>
            <a:endParaRPr sz="1800"/>
          </a:p>
          <a:p>
            <a:pPr indent="0" lvl="0" marL="0" rtl="0">
              <a:lnSpc>
                <a:spcPct val="115000"/>
              </a:lnSpc>
              <a:spcBef>
                <a:spcPts val="0"/>
              </a:spcBef>
              <a:spcAft>
                <a:spcPts val="0"/>
              </a:spcAft>
              <a:buNone/>
            </a:pPr>
            <a:r>
              <a:rPr lang="en-GB" sz="1800"/>
              <a:t>Photo: Man standing on skulls of bison ready to be ground into fertilizer</a:t>
            </a:r>
            <a:endParaRPr sz="1800"/>
          </a:p>
          <a:p>
            <a:pPr indent="0" lvl="0" marL="0" rtl="0">
              <a:lnSpc>
                <a:spcPct val="115000"/>
              </a:lnSpc>
              <a:spcBef>
                <a:spcPts val="0"/>
              </a:spcBef>
              <a:spcAft>
                <a:spcPts val="0"/>
              </a:spcAft>
              <a:buNone/>
            </a:pPr>
            <a:r>
              <a:rPr lang="en-GB" sz="1800"/>
              <a:t> </a:t>
            </a:r>
            <a:endParaRPr sz="1800"/>
          </a:p>
          <a:p>
            <a:pPr indent="0" lvl="0" marL="0" rtl="0">
              <a:lnSpc>
                <a:spcPct val="115000"/>
              </a:lnSpc>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Despite being driven to near extinction, 23 individual wild buffalo survived in Pelican Valley (Yellowstone National Park)</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...a testament to their strength of spirit and resilience.</a:t>
            </a:r>
            <a:endParaRPr sz="1800"/>
          </a:p>
          <a:p>
            <a:pPr indent="0" lvl="0" marL="0">
              <a:spcBef>
                <a:spcPts val="0"/>
              </a:spcBef>
              <a:spcAft>
                <a:spcPts val="0"/>
              </a:spcAft>
              <a:buNone/>
            </a:pPr>
            <a:r>
              <a:t/>
            </a:r>
            <a:endParaRPr sz="1800"/>
          </a:p>
          <a:p>
            <a:pPr indent="0" lvl="0" marL="0">
              <a:spcBef>
                <a:spcPts val="0"/>
              </a:spcBef>
              <a:spcAft>
                <a:spcPts val="0"/>
              </a:spcAft>
              <a:buNone/>
            </a:pPr>
            <a:r>
              <a:rPr b="1" lang="en-GB" sz="1800"/>
              <a:t>BUT the work is not over.</a:t>
            </a:r>
            <a:endParaRPr b="1"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In 1997, Buffalo Field Campaign was established by Lakota elder Rosalie Little Thunder and Mike Mease to establish a permanent buffalo defense for the Yellowstone herds.</a:t>
            </a:r>
            <a:endParaRPr sz="1800"/>
          </a:p>
          <a:p>
            <a:pPr indent="0" lvl="0" marL="0" rtl="0">
              <a:spcBef>
                <a:spcPts val="0"/>
              </a:spcBef>
              <a:spcAft>
                <a:spcPts val="0"/>
              </a:spcAft>
              <a:buNone/>
            </a:pPr>
            <a:r>
              <a:t/>
            </a:r>
            <a:endParaRPr sz="1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1" name="Shape 29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What makes the Yellowstone herds special?</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In the United States, the Yellowstone herds are the last continuously wild, migratory buffalo populations that remain intact.</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The Yellowstone bison are the last descendants of the early bison that roamed our country’s grasslands. </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8" name="Shape 2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The Yellowstone ecosystem is the only place in the U.S. where bison have continuously lived since prehistoric times.</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Currently, Yellowstone’s bison population numbers fewer than 3,600 — making them vulnerable to extinction. </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Shape 3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4" name="Shape 3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The last wild herds of the Yellowstone ecosystem face many threats.</a:t>
            </a:r>
            <a:endParaRPr sz="1800"/>
          </a:p>
          <a:p>
            <a:pPr indent="0" lvl="0" marL="0" rtl="0">
              <a:spcBef>
                <a:spcPts val="0"/>
              </a:spcBef>
              <a:spcAft>
                <a:spcPts val="0"/>
              </a:spcAft>
              <a:buNone/>
            </a:pPr>
            <a:r>
              <a:t/>
            </a:r>
            <a:endParaRPr sz="1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Shape 3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0" name="Shape 3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In 2016, thanks to endless pressure, endlessly applied by Buffalo Field Campaign, over 200,000 acres of public land on the Horse Butte Peninsula were protected as year around wild bison habitat. </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6" name="Shape 3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Buffalo Field Campaign also works to protect the wild Yellowstone buffalo and their calves from harassment on National Forest lands by the Montana Department of Livestock and other government agents.</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Shape 3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1" name="Shape 3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The Yellowstone buffalo are also victims to hunting and slaughter.</a:t>
            </a:r>
            <a:endParaRPr sz="1800"/>
          </a:p>
          <a:p>
            <a:pPr indent="0" lvl="0" marL="0" rtl="0">
              <a:spcBef>
                <a:spcPts val="0"/>
              </a:spcBef>
              <a:spcAft>
                <a:spcPts val="0"/>
              </a:spcAft>
              <a:buNone/>
            </a:pPr>
            <a:r>
              <a:t/>
            </a:r>
            <a:endParaRPr sz="18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6" name="Shape 3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In 1995, controversial legislation (MCA 81-2-120) was put into place transferring authority over bison management from the Montana Department of Fish, Wildlife and Parks to the Montana Department of Livestock (DOL).</a:t>
            </a:r>
            <a:endParaRPr sz="1800"/>
          </a:p>
          <a:p>
            <a:pPr indent="0" lvl="0" marL="0" rtl="0">
              <a:spcBef>
                <a:spcPts val="0"/>
              </a:spcBef>
              <a:spcAft>
                <a:spcPts val="0"/>
              </a:spcAft>
              <a:buNone/>
            </a:pPr>
            <a:r>
              <a:t/>
            </a:r>
            <a:endParaRPr sz="18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1" name="Shape 3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On behalf of the DOL, more than 6000 bison have been slaughtered, more than the entire population of wild buffalo alive in the Yellowstone ecosystem today.</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sz="1800"/>
          </a:p>
          <a:p>
            <a:pPr indent="0" lvl="0" marL="0" rt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2" name="Shape 3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sz="1800"/>
          </a:p>
          <a:p>
            <a:pPr indent="0" lvl="0" marL="0" rt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The work of BFC in the field is crucial.  BFC monitors buffalo migration, changes in their health and safety as well as the activities of Yellowstone National Park, the DOL, and all complicit agencies. </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BFC monitors the hunt and also educates and activates our members, supporters, and the public to the plight of the Yellowstone herds.</a:t>
            </a:r>
            <a:endParaRPr sz="1800"/>
          </a:p>
          <a:p>
            <a:pPr indent="0" lvl="0" marL="0" rtl="0">
              <a:spcBef>
                <a:spcPts val="0"/>
              </a:spcBef>
              <a:spcAft>
                <a:spcPts val="0"/>
              </a:spcAft>
              <a:buNone/>
            </a:pPr>
            <a:r>
              <a:t/>
            </a:r>
            <a:endParaRPr sz="18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2" name="Shape 3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Buffalo Field Campaign is the only group working in the field, in the courts, and policy arenas to protect America’s last wild buffalo and their habitat.</a:t>
            </a:r>
            <a:endParaRPr sz="1800"/>
          </a:p>
          <a:p>
            <a:pPr indent="0" lvl="0" marL="0" rtl="0">
              <a:spcBef>
                <a:spcPts val="0"/>
              </a:spcBef>
              <a:spcAft>
                <a:spcPts val="0"/>
              </a:spcAft>
              <a:buNone/>
            </a:pPr>
            <a:r>
              <a:t/>
            </a:r>
            <a:endParaRPr sz="1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7" name="Shape 3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sz="1800"/>
              <a:t>Our primary goal is to create permanent, year-round protection for the Yellowstone herds and the ecosystem they depend on.</a:t>
            </a:r>
            <a:endParaRPr sz="18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Shape 3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2" name="Shape 36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But we need your help.</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Become an ally. Help Buffalo Field Campaign protect America’s National Mammal. Help us protect the last wild descendants of the original bison that roam our country’s grasslands.</a:t>
            </a:r>
            <a:endParaRPr sz="1800"/>
          </a:p>
          <a:p>
            <a:pPr indent="0" lvl="0" marL="0" rtl="0">
              <a:spcBef>
                <a:spcPts val="0"/>
              </a:spcBef>
              <a:spcAft>
                <a:spcPts val="0"/>
              </a:spcAft>
              <a:buNone/>
            </a:pPr>
            <a:r>
              <a:t/>
            </a:r>
            <a:endParaRPr sz="18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Shape 3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8" name="Shape 3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How can you help?</a:t>
            </a:r>
            <a:endParaRPr sz="1800"/>
          </a:p>
          <a:p>
            <a:pPr indent="0" lvl="0" marL="0" rtl="0">
              <a:spcBef>
                <a:spcPts val="0"/>
              </a:spcBef>
              <a:spcAft>
                <a:spcPts val="0"/>
              </a:spcAft>
              <a:buNone/>
            </a:pPr>
            <a:r>
              <a:t/>
            </a:r>
            <a:endParaRPr sz="18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Shape 3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4" name="Shape 3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Help us protect the American Bison as an Endangered Species</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America is blessed with an abundance of public trust lands:  National Parks, National Forests, National Wildlife Refuges, and Bureau of Land Management holdings</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Public trust lands can and should provide habitat for wild bison recovery.</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Buffalo Field Campaign has won the first round in the long and arduous process of Endangered Species Act listing. By becoming a supporting member of BFC you can help to fund, educate and support our efforts to ensure that this country’s only wild, migratory buffalo are protected and have the freedom to roam!</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 </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2" name="Shape 3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Help us Raise Public Awareness of Our National Mammal</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The National Bison Legacy Act does not include protective measures for wild bison </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Sec. 3(b) Rule of Construction states:</a:t>
            </a:r>
            <a:br>
              <a:rPr lang="en-GB" sz="1800"/>
            </a:br>
            <a:r>
              <a:rPr lang="en-GB" sz="1800"/>
              <a:t>Nothing in this Act . . . shall be construed or used as a reason to alter, change, modify, or otherwise affect any plan, policy, management decision, regulation, or other action by the Federal Government. </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Buffalo Field Campaign has been working to educate the public and legislators on the failure of the National Bison Legacy Act and its failure to include the same protective measures for the American Bison that are granted to the Bald Eagle.</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solidFill>
                  <a:srgbClr val="FF0000"/>
                </a:solidFill>
              </a:rPr>
              <a:t>CALL TO ACTION:</a:t>
            </a:r>
            <a:endParaRPr sz="1800">
              <a:solidFill>
                <a:srgbClr val="FF0000"/>
              </a:solidFill>
            </a:endParaRPr>
          </a:p>
          <a:p>
            <a:pPr indent="0" lvl="0" marL="0">
              <a:spcBef>
                <a:spcPts val="0"/>
              </a:spcBef>
              <a:spcAft>
                <a:spcPts val="0"/>
              </a:spcAft>
              <a:buNone/>
            </a:pPr>
            <a:r>
              <a:rPr lang="en-GB" sz="1800"/>
              <a:t>You can help by contacting your members of congress do demand protections for our National Mammal!</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Find helpful links on our site to help you get you in touch with your representatives:</a:t>
            </a:r>
            <a:endParaRPr sz="1800"/>
          </a:p>
          <a:p>
            <a:pPr indent="0" lvl="0" marL="0">
              <a:spcBef>
                <a:spcPts val="0"/>
              </a:spcBef>
              <a:spcAft>
                <a:spcPts val="0"/>
              </a:spcAft>
              <a:buNone/>
            </a:pPr>
            <a:r>
              <a:rPr lang="en-GB" sz="1800"/>
              <a:t>http://www.buffalofieldcampaign.org/get-involved</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Become an Advocate</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Help us educate the public on the plight of our National Mammal. Give this presentation to your class, coworkers, community group or any group who may be interested.</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solidFill>
                  <a:srgbClr val="FF0000"/>
                </a:solidFill>
              </a:rPr>
              <a:t>CALL TO ACTION</a:t>
            </a:r>
            <a:r>
              <a:rPr lang="en-GB" sz="1800"/>
              <a:t>:</a:t>
            </a:r>
            <a:endParaRPr sz="1800"/>
          </a:p>
          <a:p>
            <a:pPr indent="0" lvl="0" marL="0">
              <a:spcBef>
                <a:spcPts val="0"/>
              </a:spcBef>
              <a:spcAft>
                <a:spcPts val="0"/>
              </a:spcAft>
              <a:buNone/>
            </a:pPr>
            <a:r>
              <a:rPr lang="en-GB" sz="1800"/>
              <a:t>See me after this presentation for more information</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Shape 3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8" name="Shape 3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Some other ways to be our ally:</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   Join Us in the Field!</a:t>
            </a:r>
            <a:endParaRPr sz="1800"/>
          </a:p>
          <a:p>
            <a:pPr indent="0" lvl="0" marL="0">
              <a:spcBef>
                <a:spcPts val="0"/>
              </a:spcBef>
              <a:spcAft>
                <a:spcPts val="0"/>
              </a:spcAft>
              <a:buNone/>
            </a:pPr>
            <a:r>
              <a:rPr lang="en-GB" sz="1800"/>
              <a:t>Come to West Yellowstone and volunteer with BFC and with the buffalo! All volunteers receive room, board, training and the honoring of standing with Our Sacred Buffalo.</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   Sign up for our Updates from the Field!</a:t>
            </a:r>
            <a:endParaRPr sz="1800"/>
          </a:p>
          <a:p>
            <a:pPr indent="0" lvl="0" marL="0">
              <a:spcBef>
                <a:spcPts val="0"/>
              </a:spcBef>
              <a:spcAft>
                <a:spcPts val="0"/>
              </a:spcAft>
              <a:buNone/>
            </a:pPr>
            <a:r>
              <a:rPr lang="en-GB" sz="1800"/>
              <a:t>Continue to educate yourself about the buffalo with these weekly updates that include photos, field journals, and calls to action.</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   Pledge to donate monthly to support our work and the buffalo and become a Buffalo Guardian. </a:t>
            </a:r>
            <a:endParaRPr sz="1800"/>
          </a:p>
          <a:p>
            <a:pPr indent="0" lvl="0" marL="0">
              <a:spcBef>
                <a:spcPts val="0"/>
              </a:spcBef>
              <a:spcAft>
                <a:spcPts val="0"/>
              </a:spcAft>
              <a:buNone/>
            </a:pPr>
            <a:r>
              <a:rPr lang="en-GB" sz="1800"/>
              <a:t> </a:t>
            </a:r>
            <a:endParaRPr sz="1800"/>
          </a:p>
          <a:p>
            <a:pPr indent="0" lvl="0" marL="0">
              <a:spcBef>
                <a:spcPts val="0"/>
              </a:spcBef>
              <a:spcAft>
                <a:spcPts val="0"/>
              </a:spcAft>
              <a:buNone/>
            </a:pPr>
            <a:r>
              <a:rPr lang="en-GB" sz="1800"/>
              <a:t>Your support ensures that Buffalo Field Campaign volunteers stay warm, well fed, and ready to do their work in the field with the buffalo.</a:t>
            </a:r>
            <a:endParaRPr sz="1800"/>
          </a:p>
          <a:p>
            <a:pPr indent="0" lvl="0" marL="0">
              <a:spcBef>
                <a:spcPts val="0"/>
              </a:spcBef>
              <a:spcAft>
                <a:spcPts val="0"/>
              </a:spcAft>
              <a:buNone/>
            </a:pPr>
            <a:r>
              <a:rPr lang="en-GB" sz="1800"/>
              <a:t> </a:t>
            </a:r>
            <a:endParaRPr sz="1800"/>
          </a:p>
          <a:p>
            <a:pPr indent="0" lvl="0" marL="0">
              <a:spcBef>
                <a:spcPts val="0"/>
              </a:spcBef>
              <a:spcAft>
                <a:spcPts val="0"/>
              </a:spcAft>
              <a:buNone/>
            </a:pPr>
            <a:r>
              <a:rPr lang="en-GB" sz="1800"/>
              <a:t>Your support ensures that Buffalo Field Campaign’s work in the courts and policy arena is sustained, growing, and strong.</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solidFill>
                  <a:srgbClr val="FF0000"/>
                </a:solidFill>
              </a:rPr>
              <a:t>CALL TO ACTION</a:t>
            </a:r>
            <a:r>
              <a:rPr lang="en-GB" sz="1800"/>
              <a:t>:</a:t>
            </a:r>
            <a:endParaRPr sz="1800"/>
          </a:p>
          <a:p>
            <a:pPr indent="0" lvl="0" marL="0">
              <a:spcBef>
                <a:spcPts val="0"/>
              </a:spcBef>
              <a:spcAft>
                <a:spcPts val="0"/>
              </a:spcAft>
              <a:buNone/>
            </a:pPr>
            <a:r>
              <a:rPr lang="en-GB" sz="1800"/>
              <a:t>You can find all the links on buffalofieldcampaign.org or please come see me after the presentation</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Shape 4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6" name="Shape 4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sz="1800"/>
              <a:t>Please follow us on Facebook and Instagram. Share our updates and news releases.</a:t>
            </a:r>
            <a:endParaRPr sz="18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Shape 4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2" name="Shape 4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sz="1800"/>
              <a:t>Buffalo Field Campaign is a formalized 501(c)(3) nonprofit organization. We are always thankful and appreciative for any financial support you can offer us. </a:t>
            </a:r>
            <a:endParaRPr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Shape 4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8" name="Shape 4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We are fortunate to live in this beautiful country. Our National Mammal is the spiritual symbol of our natural heritage, strong family and community bonds, resilience, and freedom to roam. </a:t>
            </a:r>
            <a:endParaRPr sz="1800"/>
          </a:p>
          <a:p>
            <a:pPr indent="0" lvl="0" marL="0" rtl="0">
              <a:spcBef>
                <a:spcPts val="0"/>
              </a:spcBef>
              <a:spcAft>
                <a:spcPts val="0"/>
              </a:spcAft>
              <a:buNone/>
            </a:pPr>
            <a:r>
              <a:t/>
            </a:r>
            <a:endParaRPr sz="18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Shape 4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3" name="Shape 4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Buffalo Field Campaign co-founder, Lakota Elder, Rosalie Little Thunder, taught us:</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“We and the buffalo share a common history that we dare not forget...an inseparable destiny.”</a:t>
            </a:r>
            <a:endParaRPr sz="1800"/>
          </a:p>
          <a:p>
            <a:pPr indent="0" lvl="0" marL="0">
              <a:spcBef>
                <a:spcPts val="0"/>
              </a:spcBef>
              <a:spcAft>
                <a:spcPts val="0"/>
              </a:spcAft>
              <a:buNone/>
            </a:pPr>
            <a:r>
              <a:t/>
            </a:r>
            <a:endParaRPr sz="1800"/>
          </a:p>
          <a:p>
            <a:pPr indent="0" lvl="0" marL="0">
              <a:spcBef>
                <a:spcPts val="0"/>
              </a:spcBef>
              <a:spcAft>
                <a:spcPts val="0"/>
              </a:spcAft>
              <a:buNone/>
            </a:pPr>
            <a:r>
              <a:rPr lang="en-GB" sz="1800"/>
              <a:t>We must Save Our National Mammal. The time is now! Please support Buffalo Field Campaign.</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Shape 4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8" name="Shape 4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 Set up slide ]</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sz="18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SPEAKER:</a:t>
            </a:r>
            <a:endParaRPr sz="1800"/>
          </a:p>
          <a:p>
            <a:pPr indent="0" lvl="0" marL="0" rtl="0">
              <a:spcBef>
                <a:spcPts val="0"/>
              </a:spcBef>
              <a:spcAft>
                <a:spcPts val="0"/>
              </a:spcAft>
              <a:buNone/>
            </a:pPr>
            <a:r>
              <a:rPr lang="en-GB" sz="1800"/>
              <a:t>( Personal introduction and introduction of Our National Mammal)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800"/>
              <a:t>On May 9, 2016, President Obama signed the National Bison Legacy Act into law, officially making the American bison the National Mammal of the United States.</a:t>
            </a:r>
            <a:endParaRPr sz="1800"/>
          </a:p>
          <a:p>
            <a:pPr indent="0" lvl="0" marL="0">
              <a:spcBef>
                <a:spcPts val="0"/>
              </a:spcBef>
              <a:spcAft>
                <a:spcPts val="0"/>
              </a:spcAft>
              <a:buNone/>
            </a:pPr>
            <a:r>
              <a:t/>
            </a:r>
            <a:endParaRPr sz="1800"/>
          </a:p>
          <a:p>
            <a:pPr indent="0" lvl="0" marL="0">
              <a:spcBef>
                <a:spcPts val="0"/>
              </a:spcBef>
              <a:spcAft>
                <a:spcPts val="0"/>
              </a:spcAft>
              <a:buNone/>
            </a:pPr>
            <a:r>
              <a:t/>
            </a:r>
            <a:endParaRPr sz="1800"/>
          </a:p>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pic>
        <p:nvPicPr>
          <p:cNvPr descr="shutterstock_429987889_edited.jpg" id="10" name="Shape 10"/>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 name="Shape 11"/>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2" name="Shape 12"/>
          <p:cNvGrpSpPr/>
          <p:nvPr/>
        </p:nvGrpSpPr>
        <p:grpSpPr>
          <a:xfrm>
            <a:off x="830392" y="1191256"/>
            <a:ext cx="745763" cy="45826"/>
            <a:chOff x="4580561" y="2589004"/>
            <a:chExt cx="1064464" cy="25200"/>
          </a:xfrm>
        </p:grpSpPr>
        <p:sp>
          <p:nvSpPr>
            <p:cNvPr id="13" name="Shape 1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 name="Shape 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5" name="Shape 15"/>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6" name="Shape 16"/>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7" name="Shape 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
        <p:nvSpPr>
          <p:cNvPr id="18" name="Shape 18"/>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GB" sz="600">
                <a:latin typeface="Raleway"/>
                <a:ea typeface="Raleway"/>
                <a:cs typeface="Raleway"/>
                <a:sym typeface="Raleway"/>
              </a:rPr>
              <a:t>Confidential</a:t>
            </a:r>
            <a:endParaRPr b="1" sz="600">
              <a:latin typeface="Raleway"/>
              <a:ea typeface="Raleway"/>
              <a:cs typeface="Raleway"/>
              <a:sym typeface="Raleway"/>
            </a:endParaRPr>
          </a:p>
        </p:txBody>
      </p:sp>
      <p:sp>
        <p:nvSpPr>
          <p:cNvPr id="19" name="Shape 19"/>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GB" sz="600">
                <a:latin typeface="Raleway"/>
                <a:ea typeface="Raleway"/>
                <a:cs typeface="Raleway"/>
                <a:sym typeface="Raleway"/>
              </a:rPr>
              <a:t>Customized for </a:t>
            </a:r>
            <a:r>
              <a:rPr b="1" lang="en-GB" sz="600">
                <a:latin typeface="Raleway"/>
                <a:ea typeface="Raleway"/>
                <a:cs typeface="Raleway"/>
                <a:sym typeface="Raleway"/>
              </a:rPr>
              <a:t>Lorem Ipsum LLC</a:t>
            </a:r>
            <a:endParaRPr sz="600">
              <a:latin typeface="Raleway"/>
              <a:ea typeface="Raleway"/>
              <a:cs typeface="Raleway"/>
              <a:sym typeface="Raleway"/>
            </a:endParaRPr>
          </a:p>
        </p:txBody>
      </p:sp>
      <p:sp>
        <p:nvSpPr>
          <p:cNvPr id="20" name="Shape 20"/>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Version 1.0</a:t>
            </a:r>
            <a:endParaRPr b="1"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106" name="Shape 106"/>
        <p:cNvGrpSpPr/>
        <p:nvPr/>
      </p:nvGrpSpPr>
      <p:grpSpPr>
        <a:xfrm>
          <a:off x="0" y="0"/>
          <a:ext cx="0" cy="0"/>
          <a:chOff x="0" y="0"/>
          <a:chExt cx="0" cy="0"/>
        </a:xfrm>
      </p:grpSpPr>
      <p:grpSp>
        <p:nvGrpSpPr>
          <p:cNvPr id="107" name="Shape 107"/>
          <p:cNvGrpSpPr/>
          <p:nvPr/>
        </p:nvGrpSpPr>
        <p:grpSpPr>
          <a:xfrm>
            <a:off x="830392" y="4169130"/>
            <a:ext cx="745763" cy="45826"/>
            <a:chOff x="4580561" y="2589004"/>
            <a:chExt cx="1064464" cy="25200"/>
          </a:xfrm>
        </p:grpSpPr>
        <p:sp>
          <p:nvSpPr>
            <p:cNvPr id="108" name="Shape 10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9" name="Shape 109"/>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10" name="Shape 110"/>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11" name="Shape 1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GB"/>
              <a:t>‹#›</a:t>
            </a:fld>
            <a:endParaRPr/>
          </a:p>
        </p:txBody>
      </p:sp>
      <p:sp>
        <p:nvSpPr>
          <p:cNvPr id="112" name="Shape 112">
            <a:hlinkClick/>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13" name="Shape 113">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4" name="Shape 11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5" name="Shape 115">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6" name="Shape 116"/>
        <p:cNvGrpSpPr/>
        <p:nvPr/>
      </p:nvGrpSpPr>
      <p:grpSpPr>
        <a:xfrm>
          <a:off x="0" y="0"/>
          <a:ext cx="0" cy="0"/>
          <a:chOff x="0" y="0"/>
          <a:chExt cx="0" cy="0"/>
        </a:xfrm>
      </p:grpSpPr>
      <p:sp>
        <p:nvSpPr>
          <p:cNvPr id="117" name="Shape 117"/>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18" name="Shape 118"/>
          <p:cNvGrpSpPr/>
          <p:nvPr/>
        </p:nvGrpSpPr>
        <p:grpSpPr>
          <a:xfrm>
            <a:off x="830392" y="1191256"/>
            <a:ext cx="745763" cy="45826"/>
            <a:chOff x="4580561" y="2589004"/>
            <a:chExt cx="1064464" cy="25200"/>
          </a:xfrm>
        </p:grpSpPr>
        <p:sp>
          <p:nvSpPr>
            <p:cNvPr id="119" name="Shape 1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0" name="Shape 12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21" name="Shape 121"/>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2" name="Shape 122"/>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3" name="Shape 123"/>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4" name="Shape 1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
        <p:nvSpPr>
          <p:cNvPr id="125" name="Shape 125">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26" name="Shape 126">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27" name="Shape 12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28" name="Shape 128">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9" name="Shape 129"/>
        <p:cNvGrpSpPr/>
        <p:nvPr/>
      </p:nvGrpSpPr>
      <p:grpSpPr>
        <a:xfrm>
          <a:off x="0" y="0"/>
          <a:ext cx="0" cy="0"/>
          <a:chOff x="0" y="0"/>
          <a:chExt cx="0" cy="0"/>
        </a:xfrm>
      </p:grpSpPr>
      <p:sp>
        <p:nvSpPr>
          <p:cNvPr id="130" name="Shape 13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31" name="Shape 13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
        <p:nvSpPr>
          <p:cNvPr id="132" name="Shape 132">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33" name="Shape 13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4" name="Shape 134">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5" name="Shape 13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136" name="Shape 136"/>
        <p:cNvGrpSpPr/>
        <p:nvPr/>
      </p:nvGrpSpPr>
      <p:grpSpPr>
        <a:xfrm>
          <a:off x="0" y="0"/>
          <a:ext cx="0" cy="0"/>
          <a:chOff x="0" y="0"/>
          <a:chExt cx="0" cy="0"/>
        </a:xfrm>
      </p:grpSpPr>
      <p:grpSp>
        <p:nvGrpSpPr>
          <p:cNvPr id="137" name="Shape 137"/>
          <p:cNvGrpSpPr/>
          <p:nvPr/>
        </p:nvGrpSpPr>
        <p:grpSpPr>
          <a:xfrm>
            <a:off x="830392" y="4169130"/>
            <a:ext cx="745763" cy="45826"/>
            <a:chOff x="4580561" y="2589004"/>
            <a:chExt cx="1064464" cy="25200"/>
          </a:xfrm>
        </p:grpSpPr>
        <p:sp>
          <p:nvSpPr>
            <p:cNvPr id="138" name="Shape 13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9" name="Shape 139"/>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40" name="Shape 140"/>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1" name="Shape 14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2" name="Shape 14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GB"/>
              <a:t>‹#›</a:t>
            </a:fld>
            <a:endParaRPr/>
          </a:p>
        </p:txBody>
      </p:sp>
      <p:sp>
        <p:nvSpPr>
          <p:cNvPr id="143" name="Shape 143">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44" name="Shape 14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5" name="Shape 145">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6" name="Shape 146">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7" name="Shape 147"/>
        <p:cNvGrpSpPr/>
        <p:nvPr/>
      </p:nvGrpSpPr>
      <p:grpSpPr>
        <a:xfrm>
          <a:off x="0" y="0"/>
          <a:ext cx="0" cy="0"/>
          <a:chOff x="0" y="0"/>
          <a:chExt cx="0" cy="0"/>
        </a:xfrm>
      </p:grpSpPr>
      <p:sp>
        <p:nvSpPr>
          <p:cNvPr id="148" name="Shape 14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C">
  <p:cSld name="SECTION_HEADER_1">
    <p:bg>
      <p:bgPr>
        <a:solidFill>
          <a:schemeClr val="dk1"/>
        </a:solidFill>
      </p:bgPr>
    </p:bg>
    <p:spTree>
      <p:nvGrpSpPr>
        <p:cNvPr id="149" name="Shape 149"/>
        <p:cNvGrpSpPr/>
        <p:nvPr/>
      </p:nvGrpSpPr>
      <p:grpSpPr>
        <a:xfrm>
          <a:off x="0" y="0"/>
          <a:ext cx="0" cy="0"/>
          <a:chOff x="0" y="0"/>
          <a:chExt cx="0" cy="0"/>
        </a:xfrm>
      </p:grpSpPr>
      <p:sp>
        <p:nvSpPr>
          <p:cNvPr id="150" name="Shape 150"/>
          <p:cNvSpPr txBox="1"/>
          <p:nvPr>
            <p:ph type="title"/>
          </p:nvPr>
        </p:nvSpPr>
        <p:spPr>
          <a:xfrm>
            <a:off x="1308150" y="1318650"/>
            <a:ext cx="7110000" cy="535200"/>
          </a:xfrm>
          <a:prstGeom prst="rect">
            <a:avLst/>
          </a:prstGeom>
        </p:spPr>
        <p:txBody>
          <a:bodyPr anchorCtr="0" anchor="t" bIns="91425" lIns="91425" spcFirstLastPara="1" rIns="91425" wrap="square" tIns="91425"/>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1" name="Shape 15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en-GB"/>
              <a:t>‹#›</a:t>
            </a:fld>
            <a:endParaRPr/>
          </a:p>
        </p:txBody>
      </p:sp>
      <p:sp>
        <p:nvSpPr>
          <p:cNvPr id="152" name="Shape 15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GB" sz="600">
                <a:solidFill>
                  <a:srgbClr val="FFFFFF"/>
                </a:solidFill>
                <a:latin typeface="Raleway"/>
                <a:ea typeface="Raleway"/>
                <a:cs typeface="Raleway"/>
                <a:sym typeface="Raleway"/>
              </a:rPr>
              <a:t>Confidential</a:t>
            </a:r>
            <a:endParaRPr b="1" sz="600">
              <a:solidFill>
                <a:srgbClr val="FFFFFF"/>
              </a:solidFill>
              <a:latin typeface="Raleway"/>
              <a:ea typeface="Raleway"/>
              <a:cs typeface="Raleway"/>
              <a:sym typeface="Raleway"/>
            </a:endParaRPr>
          </a:p>
        </p:txBody>
      </p:sp>
      <p:sp>
        <p:nvSpPr>
          <p:cNvPr id="153" name="Shape 153"/>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GB" sz="600">
                <a:solidFill>
                  <a:srgbClr val="FFFFFF"/>
                </a:solidFill>
                <a:latin typeface="Raleway"/>
                <a:ea typeface="Raleway"/>
                <a:cs typeface="Raleway"/>
                <a:sym typeface="Raleway"/>
              </a:rPr>
              <a:t>Customized for </a:t>
            </a:r>
            <a:r>
              <a:rPr b="1" lang="en-GB" sz="600">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54" name="Shape 154"/>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solidFill>
                  <a:srgbClr val="FFFFFF"/>
                </a:solidFill>
                <a:latin typeface="Raleway"/>
                <a:ea typeface="Raleway"/>
                <a:cs typeface="Raleway"/>
                <a:sym typeface="Raleway"/>
              </a:rPr>
              <a:t>Version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1">
  <p:cSld name="SECTION_HEADER_2">
    <p:bg>
      <p:bgPr>
        <a:solidFill>
          <a:srgbClr val="434343"/>
        </a:solidFill>
      </p:bgPr>
    </p:bg>
    <p:spTree>
      <p:nvGrpSpPr>
        <p:cNvPr id="155" name="Shape 155"/>
        <p:cNvGrpSpPr/>
        <p:nvPr/>
      </p:nvGrpSpPr>
      <p:grpSpPr>
        <a:xfrm>
          <a:off x="0" y="0"/>
          <a:ext cx="0" cy="0"/>
          <a:chOff x="0" y="0"/>
          <a:chExt cx="0" cy="0"/>
        </a:xfrm>
      </p:grpSpPr>
      <p:grpSp>
        <p:nvGrpSpPr>
          <p:cNvPr id="156" name="Shape 156"/>
          <p:cNvGrpSpPr/>
          <p:nvPr/>
        </p:nvGrpSpPr>
        <p:grpSpPr>
          <a:xfrm>
            <a:off x="830392" y="1191256"/>
            <a:ext cx="745763" cy="45826"/>
            <a:chOff x="4580561" y="2589004"/>
            <a:chExt cx="1064464" cy="25200"/>
          </a:xfrm>
        </p:grpSpPr>
        <p:sp>
          <p:nvSpPr>
            <p:cNvPr id="157" name="Shape 15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8" name="Shape 15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59" name="Shape 159"/>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0" name="Shape 16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en-GB"/>
              <a:t>‹#›</a:t>
            </a:fld>
            <a:endParaRPr/>
          </a:p>
        </p:txBody>
      </p:sp>
      <p:sp>
        <p:nvSpPr>
          <p:cNvPr id="161" name="Shape 161">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62" name="Shape 162">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63" name="Shape 163">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64" name="Shape 16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alt1">
  <p:cSld name="TITLE_1">
    <p:bg>
      <p:bgPr>
        <a:solidFill>
          <a:schemeClr val="lt2"/>
        </a:solidFill>
      </p:bgPr>
    </p:bg>
    <p:spTree>
      <p:nvGrpSpPr>
        <p:cNvPr id="21" name="Shape 21"/>
        <p:cNvGrpSpPr/>
        <p:nvPr/>
      </p:nvGrpSpPr>
      <p:grpSpPr>
        <a:xfrm>
          <a:off x="0" y="0"/>
          <a:ext cx="0" cy="0"/>
          <a:chOff x="0" y="0"/>
          <a:chExt cx="0" cy="0"/>
        </a:xfrm>
      </p:grpSpPr>
      <p:pic>
        <p:nvPicPr>
          <p:cNvPr descr="shutterstock_429987889_edited.jpg" id="22" name="Shape 22"/>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23" name="Shape 2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4" name="Shape 24"/>
          <p:cNvGrpSpPr/>
          <p:nvPr/>
        </p:nvGrpSpPr>
        <p:grpSpPr>
          <a:xfrm>
            <a:off x="830392" y="1191256"/>
            <a:ext cx="745763" cy="45826"/>
            <a:chOff x="4580561" y="2589004"/>
            <a:chExt cx="1064464" cy="25200"/>
          </a:xfrm>
        </p:grpSpPr>
        <p:sp>
          <p:nvSpPr>
            <p:cNvPr id="25" name="Shape 2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 name="Shape 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7" name="Shape 27"/>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8" name="Shape 28"/>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 name="Shape 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GB"/>
              <a:t>‹#›</a:t>
            </a:fld>
            <a:endParaRPr/>
          </a:p>
        </p:txBody>
      </p:sp>
      <p:sp>
        <p:nvSpPr>
          <p:cNvPr id="30" name="Shape 30">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31" name="Shape 31">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 name="Shape 32">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 name="Shape 3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34" name="Shape 34"/>
        <p:cNvGrpSpPr/>
        <p:nvPr/>
      </p:nvGrpSpPr>
      <p:grpSpPr>
        <a:xfrm>
          <a:off x="0" y="0"/>
          <a:ext cx="0" cy="0"/>
          <a:chOff x="0" y="0"/>
          <a:chExt cx="0" cy="0"/>
        </a:xfrm>
      </p:grpSpPr>
      <p:grpSp>
        <p:nvGrpSpPr>
          <p:cNvPr id="35" name="Shape 35"/>
          <p:cNvGrpSpPr/>
          <p:nvPr/>
        </p:nvGrpSpPr>
        <p:grpSpPr>
          <a:xfrm>
            <a:off x="830392" y="1191256"/>
            <a:ext cx="745763" cy="45826"/>
            <a:chOff x="4580561" y="2589004"/>
            <a:chExt cx="1064464" cy="25200"/>
          </a:xfrm>
        </p:grpSpPr>
        <p:sp>
          <p:nvSpPr>
            <p:cNvPr id="36" name="Shape 3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8" name="Shape 38"/>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9" name="Shape 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GB"/>
              <a:t>‹#›</a:t>
            </a:fld>
            <a:endParaRPr/>
          </a:p>
        </p:txBody>
      </p:sp>
      <p:sp>
        <p:nvSpPr>
          <p:cNvPr id="40" name="Shape 40">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41" name="Shape 41">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2" name="Shape 42">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3" name="Shape 43">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4" name="Shape 44"/>
        <p:cNvGrpSpPr/>
        <p:nvPr/>
      </p:nvGrpSpPr>
      <p:grpSpPr>
        <a:xfrm>
          <a:off x="0" y="0"/>
          <a:ext cx="0" cy="0"/>
          <a:chOff x="0" y="0"/>
          <a:chExt cx="0" cy="0"/>
        </a:xfrm>
      </p:grpSpPr>
      <p:sp>
        <p:nvSpPr>
          <p:cNvPr id="45" name="Shape 4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46" name="Shape 46"/>
          <p:cNvGrpSpPr/>
          <p:nvPr/>
        </p:nvGrpSpPr>
        <p:grpSpPr>
          <a:xfrm>
            <a:off x="830392" y="1191256"/>
            <a:ext cx="745763" cy="45826"/>
            <a:chOff x="4580561" y="2589004"/>
            <a:chExt cx="1064464" cy="25200"/>
          </a:xfrm>
        </p:grpSpPr>
        <p:sp>
          <p:nvSpPr>
            <p:cNvPr id="47" name="Shape 4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8" name="Shape 4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49" name="Shape 49"/>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0" name="Shape 50"/>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Shape 5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
        <p:nvSpPr>
          <p:cNvPr id="52" name="Shape 52">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53" name="Shape 5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4" name="Shape 54">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5" name="Shape 5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only">
  <p:cSld name="TITLE_AND_BODY_1">
    <p:spTree>
      <p:nvGrpSpPr>
        <p:cNvPr id="56" name="Shape 56"/>
        <p:cNvGrpSpPr/>
        <p:nvPr/>
      </p:nvGrpSpPr>
      <p:grpSpPr>
        <a:xfrm>
          <a:off x="0" y="0"/>
          <a:ext cx="0" cy="0"/>
          <a:chOff x="0" y="0"/>
          <a:chExt cx="0" cy="0"/>
        </a:xfrm>
      </p:grpSpPr>
      <p:sp>
        <p:nvSpPr>
          <p:cNvPr id="57" name="Shape 5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 name="Shape 5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GB"/>
              <a:t>‹#›</a:t>
            </a:fld>
            <a:endParaRPr/>
          </a:p>
        </p:txBody>
      </p:sp>
      <p:sp>
        <p:nvSpPr>
          <p:cNvPr id="59" name="Shape 59">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0" name="Shape 60"/>
          <p:cNvSpPr txBox="1"/>
          <p:nvPr>
            <p:ph idx="1" type="body"/>
          </p:nvPr>
        </p:nvSpPr>
        <p:spPr>
          <a:xfrm>
            <a:off x="729450" y="1068650"/>
            <a:ext cx="7688700" cy="10344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2">
  <p:cSld name="TITLE_AND_BODY_1_1">
    <p:spTree>
      <p:nvGrpSpPr>
        <p:cNvPr id="61" name="Shape 61"/>
        <p:cNvGrpSpPr/>
        <p:nvPr/>
      </p:nvGrpSpPr>
      <p:grpSpPr>
        <a:xfrm>
          <a:off x="0" y="0"/>
          <a:ext cx="0" cy="0"/>
          <a:chOff x="0" y="0"/>
          <a:chExt cx="0" cy="0"/>
        </a:xfrm>
      </p:grpSpPr>
      <p:pic>
        <p:nvPicPr>
          <p:cNvPr descr="shutterstock_31891705.jpg" id="62" name="Shape 62"/>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63" name="Shape 6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4" name="Shape 6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a:spcBef>
                <a:spcPts val="0"/>
              </a:spcBef>
              <a:spcAft>
                <a:spcPts val="0"/>
              </a:spcAft>
              <a:buNone/>
            </a:pPr>
            <a:fld id="{00000000-1234-1234-1234-123412341234}" type="slidenum">
              <a:rPr lang="en-GB"/>
              <a:t>‹#›</a:t>
            </a:fld>
            <a:endParaRPr/>
          </a:p>
        </p:txBody>
      </p:sp>
      <p:sp>
        <p:nvSpPr>
          <p:cNvPr id="65" name="Shape 65">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66" name="Shape 66">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7" name="Shape 6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8" name="Shape 68">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69" name="Shape 69"/>
          <p:cNvSpPr txBox="1"/>
          <p:nvPr>
            <p:ph type="title"/>
          </p:nvPr>
        </p:nvSpPr>
        <p:spPr>
          <a:xfrm>
            <a:off x="729450" y="2056375"/>
            <a:ext cx="58875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0" name="Shape 70"/>
        <p:cNvGrpSpPr/>
        <p:nvPr/>
      </p:nvGrpSpPr>
      <p:grpSpPr>
        <a:xfrm>
          <a:off x="0" y="0"/>
          <a:ext cx="0" cy="0"/>
          <a:chOff x="0" y="0"/>
          <a:chExt cx="0" cy="0"/>
        </a:xfrm>
      </p:grpSpPr>
      <p:sp>
        <p:nvSpPr>
          <p:cNvPr id="71" name="Shape 7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72" name="Shape 72"/>
          <p:cNvGrpSpPr/>
          <p:nvPr/>
        </p:nvGrpSpPr>
        <p:grpSpPr>
          <a:xfrm>
            <a:off x="830392" y="1191256"/>
            <a:ext cx="745763" cy="45826"/>
            <a:chOff x="4580561" y="2589004"/>
            <a:chExt cx="1064464" cy="25200"/>
          </a:xfrm>
        </p:grpSpPr>
        <p:sp>
          <p:nvSpPr>
            <p:cNvPr id="73" name="Shape 7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4" name="Shape 7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75" name="Shape 7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6" name="Shape 76"/>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7" name="Shape 77"/>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8" name="Shape 7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
        <p:nvSpPr>
          <p:cNvPr id="79" name="Shape 79">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80" name="Shape 8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1" name="Shape 81">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2" name="Shape 82">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3" name="Shape 83"/>
        <p:cNvGrpSpPr/>
        <p:nvPr/>
      </p:nvGrpSpPr>
      <p:grpSpPr>
        <a:xfrm>
          <a:off x="0" y="0"/>
          <a:ext cx="0" cy="0"/>
          <a:chOff x="0" y="0"/>
          <a:chExt cx="0" cy="0"/>
        </a:xfrm>
      </p:grpSpPr>
      <p:sp>
        <p:nvSpPr>
          <p:cNvPr id="84" name="Shape 8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85" name="Shape 85"/>
          <p:cNvGrpSpPr/>
          <p:nvPr/>
        </p:nvGrpSpPr>
        <p:grpSpPr>
          <a:xfrm>
            <a:off x="830392" y="1191256"/>
            <a:ext cx="745763" cy="45826"/>
            <a:chOff x="4580561" y="2589004"/>
            <a:chExt cx="1064464" cy="25200"/>
          </a:xfrm>
        </p:grpSpPr>
        <p:sp>
          <p:nvSpPr>
            <p:cNvPr id="86" name="Shape 8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7" name="Shape 8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88" name="Shape 88"/>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89" name="Shape 8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
        <p:nvSpPr>
          <p:cNvPr id="90" name="Shape 90">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91" name="Shape 91">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2" name="Shape 92">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3" name="Shape 9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94" name="Shape 94"/>
        <p:cNvGrpSpPr/>
        <p:nvPr/>
      </p:nvGrpSpPr>
      <p:grpSpPr>
        <a:xfrm>
          <a:off x="0" y="0"/>
          <a:ext cx="0" cy="0"/>
          <a:chOff x="0" y="0"/>
          <a:chExt cx="0" cy="0"/>
        </a:xfrm>
      </p:grpSpPr>
      <p:sp>
        <p:nvSpPr>
          <p:cNvPr id="95" name="Shape 9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96" name="Shape 96"/>
          <p:cNvGrpSpPr/>
          <p:nvPr/>
        </p:nvGrpSpPr>
        <p:grpSpPr>
          <a:xfrm>
            <a:off x="830392" y="1191256"/>
            <a:ext cx="745763" cy="45826"/>
            <a:chOff x="4580561" y="2589004"/>
            <a:chExt cx="1064464" cy="25200"/>
          </a:xfrm>
        </p:grpSpPr>
        <p:sp>
          <p:nvSpPr>
            <p:cNvPr id="97" name="Shape 9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8" name="Shape 9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9" name="Shape 99"/>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00" name="Shape 100"/>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1" name="Shape 10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
        <p:nvSpPr>
          <p:cNvPr id="102" name="Shape 102">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03" name="Shape 10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4" name="Shape 104">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5" name="Shape 10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Shape 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4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8" name="Shape 168"/>
        <p:cNvGrpSpPr/>
        <p:nvPr/>
      </p:nvGrpSpPr>
      <p:grpSpPr>
        <a:xfrm>
          <a:off x="0" y="0"/>
          <a:ext cx="0" cy="0"/>
          <a:chOff x="0" y="0"/>
          <a:chExt cx="0" cy="0"/>
        </a:xfrm>
      </p:grpSpPr>
      <p:sp>
        <p:nvSpPr>
          <p:cNvPr id="169" name="Shape 169"/>
          <p:cNvSpPr txBox="1"/>
          <p:nvPr/>
        </p:nvSpPr>
        <p:spPr>
          <a:xfrm>
            <a:off x="729450" y="1322450"/>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GB">
                <a:solidFill>
                  <a:srgbClr val="FFFFFF"/>
                </a:solidFill>
                <a:latin typeface="Arvo"/>
                <a:ea typeface="Arvo"/>
                <a:cs typeface="Arvo"/>
                <a:sym typeface="Arvo"/>
              </a:rPr>
              <a:t>BuffaloFieldCampaign.Org</a:t>
            </a:r>
            <a:endParaRPr b="1">
              <a:solidFill>
                <a:srgbClr val="FFFFFF"/>
              </a:solidFill>
              <a:latin typeface="Arvo"/>
              <a:ea typeface="Arvo"/>
              <a:cs typeface="Arvo"/>
              <a:sym typeface="Arvo"/>
            </a:endParaRPr>
          </a:p>
          <a:p>
            <a:pPr indent="0" lvl="0" marL="0" rtl="0">
              <a:spcBef>
                <a:spcPts val="0"/>
              </a:spcBef>
              <a:spcAft>
                <a:spcPts val="0"/>
              </a:spcAft>
              <a:buNone/>
            </a:pPr>
            <a:r>
              <a:t/>
            </a:r>
            <a:endParaRPr b="1" sz="1200">
              <a:solidFill>
                <a:srgbClr val="FFFFFF"/>
              </a:solidFill>
              <a:latin typeface="Arvo"/>
              <a:ea typeface="Arvo"/>
              <a:cs typeface="Arvo"/>
              <a:sym typeface="Arvo"/>
            </a:endParaRPr>
          </a:p>
          <a:p>
            <a:pPr indent="0" lvl="0" marL="0" rtl="0">
              <a:spcBef>
                <a:spcPts val="0"/>
              </a:spcBef>
              <a:spcAft>
                <a:spcPts val="0"/>
              </a:spcAft>
              <a:buNone/>
            </a:pPr>
            <a:r>
              <a:t/>
            </a:r>
            <a:endParaRPr b="1" sz="1200">
              <a:solidFill>
                <a:srgbClr val="FFFFFF"/>
              </a:solidFill>
              <a:latin typeface="Arvo"/>
              <a:ea typeface="Arvo"/>
              <a:cs typeface="Arvo"/>
              <a:sym typeface="Arvo"/>
            </a:endParaRPr>
          </a:p>
        </p:txBody>
      </p:sp>
      <p:sp>
        <p:nvSpPr>
          <p:cNvPr id="170" name="Shape 170"/>
          <p:cNvSpPr txBox="1"/>
          <p:nvPr/>
        </p:nvSpPr>
        <p:spPr>
          <a:xfrm>
            <a:off x="231475" y="165225"/>
            <a:ext cx="2838300" cy="429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GB" sz="800">
                <a:solidFill>
                  <a:srgbClr val="FFFFFF"/>
                </a:solidFill>
                <a:latin typeface="Arvo"/>
                <a:ea typeface="Arvo"/>
                <a:cs typeface="Arvo"/>
                <a:sym typeface="Arvo"/>
              </a:rPr>
              <a:t>Version 3.0</a:t>
            </a:r>
            <a:endParaRPr sz="800">
              <a:solidFill>
                <a:srgbClr val="FFFFFF"/>
              </a:solidFill>
              <a:latin typeface="Arvo"/>
              <a:ea typeface="Arvo"/>
              <a:cs typeface="Arvo"/>
              <a:sym typeface="Arvo"/>
            </a:endParaRPr>
          </a:p>
        </p:txBody>
      </p:sp>
      <p:sp>
        <p:nvSpPr>
          <p:cNvPr id="171" name="Shape 171"/>
          <p:cNvSpPr txBox="1"/>
          <p:nvPr/>
        </p:nvSpPr>
        <p:spPr>
          <a:xfrm>
            <a:off x="729450" y="2177088"/>
            <a:ext cx="7600800" cy="1527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GB" sz="3600">
                <a:solidFill>
                  <a:srgbClr val="FFFFFF"/>
                </a:solidFill>
                <a:latin typeface="EB Garamond"/>
                <a:ea typeface="EB Garamond"/>
                <a:cs typeface="EB Garamond"/>
                <a:sym typeface="EB Garamond"/>
              </a:rPr>
              <a:t>Protect Our National Mammal Campaign</a:t>
            </a:r>
            <a:br>
              <a:rPr lang="en-GB" sz="3600">
                <a:solidFill>
                  <a:srgbClr val="FFFFFF"/>
                </a:solidFill>
                <a:latin typeface="EB Garamond"/>
                <a:ea typeface="EB Garamond"/>
                <a:cs typeface="EB Garamond"/>
                <a:sym typeface="EB Garamond"/>
              </a:rPr>
            </a:br>
            <a:r>
              <a:rPr b="1" lang="en-GB" sz="2400">
                <a:solidFill>
                  <a:srgbClr val="FFFFFF"/>
                </a:solidFill>
                <a:latin typeface="EB Garamond"/>
                <a:ea typeface="EB Garamond"/>
                <a:cs typeface="EB Garamond"/>
                <a:sym typeface="EB Garamond"/>
              </a:rPr>
              <a:t>American Bison:</a:t>
            </a:r>
            <a:r>
              <a:rPr lang="en-GB" sz="2400">
                <a:solidFill>
                  <a:srgbClr val="FFFFFF"/>
                </a:solidFill>
                <a:latin typeface="EB Garamond"/>
                <a:ea typeface="EB Garamond"/>
                <a:cs typeface="EB Garamond"/>
                <a:sym typeface="EB Garamond"/>
              </a:rPr>
              <a:t> An Endangered Species</a:t>
            </a:r>
            <a:endParaRPr sz="2400">
              <a:solidFill>
                <a:srgbClr val="FFFFFF"/>
              </a:solidFill>
              <a:latin typeface="EB Garamond"/>
              <a:ea typeface="EB Garamond"/>
              <a:cs typeface="EB Garamond"/>
              <a:sym typeface="EB Garamond"/>
            </a:endParaRPr>
          </a:p>
          <a:p>
            <a:pPr indent="0" lvl="0" marL="0" rtl="0">
              <a:lnSpc>
                <a:spcPct val="115000"/>
              </a:lnSpc>
              <a:spcBef>
                <a:spcPts val="1600"/>
              </a:spcBef>
              <a:spcAft>
                <a:spcPts val="1600"/>
              </a:spcAft>
              <a:buNone/>
            </a:pPr>
            <a:r>
              <a:t/>
            </a:r>
            <a:endParaRPr sz="3600">
              <a:solidFill>
                <a:srgbClr val="FFFFFF"/>
              </a:solidFill>
              <a:latin typeface="EB Garamond"/>
              <a:ea typeface="EB Garamond"/>
              <a:cs typeface="EB Garamond"/>
              <a:sym typeface="EB 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4" name="Shape 234"/>
        <p:cNvGrpSpPr/>
        <p:nvPr/>
      </p:nvGrpSpPr>
      <p:grpSpPr>
        <a:xfrm>
          <a:off x="0" y="0"/>
          <a:ext cx="0" cy="0"/>
          <a:chOff x="0" y="0"/>
          <a:chExt cx="0" cy="0"/>
        </a:xfrm>
      </p:grpSpPr>
      <p:sp>
        <p:nvSpPr>
          <p:cNvPr id="235" name="Shape 235"/>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Shape 240"/>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
        <p:nvSpPr>
          <p:cNvPr id="241" name="Shape 241"/>
          <p:cNvSpPr txBox="1"/>
          <p:nvPr>
            <p:ph idx="4294967295" type="body"/>
          </p:nvPr>
        </p:nvSpPr>
        <p:spPr>
          <a:xfrm>
            <a:off x="0" y="2130350"/>
            <a:ext cx="3039600" cy="1074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GB" sz="3000">
                <a:solidFill>
                  <a:schemeClr val="lt1"/>
                </a:solidFill>
                <a:latin typeface="EB Garamond"/>
                <a:ea typeface="EB Garamond"/>
                <a:cs typeface="EB Garamond"/>
                <a:sym typeface="EB Garamond"/>
              </a:rPr>
              <a:t>Community</a:t>
            </a:r>
            <a:endParaRPr sz="3000">
              <a:solidFill>
                <a:srgbClr val="FFFFFF"/>
              </a:solidFill>
              <a:latin typeface="EB Garamond"/>
              <a:ea typeface="EB Garamond"/>
              <a:cs typeface="EB Garamond"/>
              <a:sym typeface="EB Garamond"/>
            </a:endParaRPr>
          </a:p>
        </p:txBody>
      </p:sp>
      <p:sp>
        <p:nvSpPr>
          <p:cNvPr id="242" name="Shape 242"/>
          <p:cNvSpPr txBox="1"/>
          <p:nvPr>
            <p:ph idx="4294967295" type="body"/>
          </p:nvPr>
        </p:nvSpPr>
        <p:spPr>
          <a:xfrm>
            <a:off x="3052200" y="1926525"/>
            <a:ext cx="3039600" cy="1125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GB" sz="3000">
                <a:solidFill>
                  <a:schemeClr val="lt1"/>
                </a:solidFill>
                <a:latin typeface="EB Garamond"/>
                <a:ea typeface="EB Garamond"/>
                <a:cs typeface="EB Garamond"/>
                <a:sym typeface="EB Garamond"/>
              </a:rPr>
              <a:t>Natural</a:t>
            </a:r>
            <a:br>
              <a:rPr lang="en-GB" sz="3000">
                <a:solidFill>
                  <a:schemeClr val="lt1"/>
                </a:solidFill>
                <a:latin typeface="EB Garamond"/>
                <a:ea typeface="EB Garamond"/>
                <a:cs typeface="EB Garamond"/>
                <a:sym typeface="EB Garamond"/>
              </a:rPr>
            </a:br>
            <a:r>
              <a:rPr lang="en-GB" sz="3000">
                <a:solidFill>
                  <a:schemeClr val="lt1"/>
                </a:solidFill>
                <a:latin typeface="EB Garamond"/>
                <a:ea typeface="EB Garamond"/>
                <a:cs typeface="EB Garamond"/>
                <a:sym typeface="EB Garamond"/>
              </a:rPr>
              <a:t>Heritage</a:t>
            </a:r>
            <a:endParaRPr sz="3000">
              <a:solidFill>
                <a:srgbClr val="FFFFFF"/>
              </a:solidFill>
              <a:latin typeface="EB Garamond"/>
              <a:ea typeface="EB Garamond"/>
              <a:cs typeface="EB Garamond"/>
              <a:sym typeface="EB Garamond"/>
            </a:endParaRPr>
          </a:p>
        </p:txBody>
      </p:sp>
      <p:sp>
        <p:nvSpPr>
          <p:cNvPr id="243" name="Shape 243"/>
          <p:cNvSpPr txBox="1"/>
          <p:nvPr>
            <p:ph idx="4294967295" type="body"/>
          </p:nvPr>
        </p:nvSpPr>
        <p:spPr>
          <a:xfrm>
            <a:off x="6091800" y="1926525"/>
            <a:ext cx="3080400" cy="1359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GB" sz="3000">
                <a:solidFill>
                  <a:schemeClr val="lt1"/>
                </a:solidFill>
                <a:latin typeface="EB Garamond"/>
                <a:ea typeface="EB Garamond"/>
                <a:cs typeface="EB Garamond"/>
                <a:sym typeface="EB Garamond"/>
              </a:rPr>
              <a:t>Strength</a:t>
            </a:r>
            <a:br>
              <a:rPr lang="en-GB" sz="3000">
                <a:solidFill>
                  <a:schemeClr val="lt1"/>
                </a:solidFill>
                <a:latin typeface="EB Garamond"/>
                <a:ea typeface="EB Garamond"/>
                <a:cs typeface="EB Garamond"/>
                <a:sym typeface="EB Garamond"/>
              </a:rPr>
            </a:br>
            <a:r>
              <a:rPr lang="en-GB" sz="3000">
                <a:solidFill>
                  <a:schemeClr val="lt1"/>
                </a:solidFill>
                <a:latin typeface="EB Garamond"/>
                <a:ea typeface="EB Garamond"/>
                <a:cs typeface="EB Garamond"/>
                <a:sym typeface="EB Garamond"/>
              </a:rPr>
              <a:t>of Spirit</a:t>
            </a:r>
            <a:endParaRPr sz="3000">
              <a:solidFill>
                <a:srgbClr val="FFFFFF"/>
              </a:solidFill>
              <a:latin typeface="EB Garamond"/>
              <a:ea typeface="EB Garamond"/>
              <a:cs typeface="EB Garamond"/>
              <a:sym typeface="EB 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7" name="Shape 247"/>
        <p:cNvGrpSpPr/>
        <p:nvPr/>
      </p:nvGrpSpPr>
      <p:grpSpPr>
        <a:xfrm>
          <a:off x="0" y="0"/>
          <a:ext cx="0" cy="0"/>
          <a:chOff x="0" y="0"/>
          <a:chExt cx="0" cy="0"/>
        </a:xfrm>
      </p:grpSpPr>
      <p:sp>
        <p:nvSpPr>
          <p:cNvPr id="248" name="Shape 248"/>
          <p:cNvSpPr txBox="1"/>
          <p:nvPr/>
        </p:nvSpPr>
        <p:spPr>
          <a:xfrm>
            <a:off x="729450" y="1322450"/>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GB">
                <a:solidFill>
                  <a:srgbClr val="FFFFFF"/>
                </a:solidFill>
                <a:latin typeface="Arvo"/>
                <a:ea typeface="Arvo"/>
                <a:cs typeface="Arvo"/>
                <a:sym typeface="Arvo"/>
              </a:rPr>
              <a:t>Community</a:t>
            </a:r>
            <a:endParaRPr b="1">
              <a:solidFill>
                <a:srgbClr val="FFFFFF"/>
              </a:solidFill>
              <a:latin typeface="Arvo"/>
              <a:ea typeface="Arvo"/>
              <a:cs typeface="Arvo"/>
              <a:sym typeface="Arvo"/>
            </a:endParaRPr>
          </a:p>
          <a:p>
            <a:pPr indent="0" lvl="0" marL="0" rtl="0">
              <a:spcBef>
                <a:spcPts val="0"/>
              </a:spcBef>
              <a:spcAft>
                <a:spcPts val="0"/>
              </a:spcAft>
              <a:buNone/>
            </a:pPr>
            <a:r>
              <a:t/>
            </a:r>
            <a:endParaRPr b="1">
              <a:solidFill>
                <a:srgbClr val="FFFFFF"/>
              </a:solidFill>
              <a:latin typeface="Arvo"/>
              <a:ea typeface="Arvo"/>
              <a:cs typeface="Arvo"/>
              <a:sym typeface="Arvo"/>
            </a:endParaRPr>
          </a:p>
          <a:p>
            <a:pPr indent="0" lvl="0" marL="0" rtl="0">
              <a:spcBef>
                <a:spcPts val="0"/>
              </a:spcBef>
              <a:spcAft>
                <a:spcPts val="0"/>
              </a:spcAft>
              <a:buNone/>
            </a:pPr>
            <a:r>
              <a:t/>
            </a:r>
            <a:endParaRPr b="1">
              <a:solidFill>
                <a:srgbClr val="FFFFFF"/>
              </a:solidFill>
              <a:latin typeface="Arvo"/>
              <a:ea typeface="Arvo"/>
              <a:cs typeface="Arvo"/>
              <a:sym typeface="Arvo"/>
            </a:endParaRPr>
          </a:p>
        </p:txBody>
      </p:sp>
      <p:sp>
        <p:nvSpPr>
          <p:cNvPr id="249" name="Shape 249"/>
          <p:cNvSpPr txBox="1"/>
          <p:nvPr/>
        </p:nvSpPr>
        <p:spPr>
          <a:xfrm>
            <a:off x="729450" y="2046000"/>
            <a:ext cx="8248800" cy="1092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lang="en-GB" sz="4400">
                <a:solidFill>
                  <a:srgbClr val="FFFFFF"/>
                </a:solidFill>
                <a:latin typeface="EB Garamond"/>
                <a:ea typeface="EB Garamond"/>
                <a:cs typeface="EB Garamond"/>
                <a:sym typeface="EB Garamond"/>
              </a:rPr>
              <a:t>North America’s Largest Mammal</a:t>
            </a:r>
            <a:endParaRPr sz="4400">
              <a:solidFill>
                <a:srgbClr val="FFFFFF"/>
              </a:solidFill>
              <a:latin typeface="EB Garamond"/>
              <a:ea typeface="EB Garamond"/>
              <a:cs typeface="EB Garamond"/>
              <a:sym typeface="EB Garamond"/>
            </a:endParaRPr>
          </a:p>
        </p:txBody>
      </p:sp>
      <p:sp>
        <p:nvSpPr>
          <p:cNvPr id="250" name="Shape 250"/>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Shape 255"/>
          <p:cNvSpPr txBox="1"/>
          <p:nvPr/>
        </p:nvSpPr>
        <p:spPr>
          <a:xfrm>
            <a:off x="0" y="2274600"/>
            <a:ext cx="9144000" cy="119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3800">
                <a:solidFill>
                  <a:srgbClr val="FFFFFF"/>
                </a:solidFill>
                <a:latin typeface="EB Garamond"/>
                <a:ea typeface="EB Garamond"/>
                <a:cs typeface="EB Garamond"/>
                <a:sym typeface="EB Garamond"/>
              </a:rPr>
              <a:t>From Alaska to Mexico, Nevada to Appalachia</a:t>
            </a:r>
            <a:endParaRPr sz="3800">
              <a:solidFill>
                <a:srgbClr val="FFFFFF"/>
              </a:solidFill>
              <a:latin typeface="EB Garamond"/>
              <a:ea typeface="EB Garamond"/>
              <a:cs typeface="EB Garamond"/>
              <a:sym typeface="EB Garamond"/>
            </a:endParaRPr>
          </a:p>
        </p:txBody>
      </p:sp>
      <p:sp>
        <p:nvSpPr>
          <p:cNvPr id="256" name="Shape 256"/>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60" name="Shape 260"/>
        <p:cNvGrpSpPr/>
        <p:nvPr/>
      </p:nvGrpSpPr>
      <p:grpSpPr>
        <a:xfrm>
          <a:off x="0" y="0"/>
          <a:ext cx="0" cy="0"/>
          <a:chOff x="0" y="0"/>
          <a:chExt cx="0" cy="0"/>
        </a:xfrm>
      </p:grpSpPr>
      <p:sp>
        <p:nvSpPr>
          <p:cNvPr id="261" name="Shape 261"/>
          <p:cNvSpPr txBox="1"/>
          <p:nvPr/>
        </p:nvSpPr>
        <p:spPr>
          <a:xfrm>
            <a:off x="729450" y="1170050"/>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GB">
                <a:solidFill>
                  <a:srgbClr val="FFFFFF"/>
                </a:solidFill>
                <a:latin typeface="Arvo"/>
                <a:ea typeface="Arvo"/>
                <a:cs typeface="Arvo"/>
                <a:sym typeface="Arvo"/>
              </a:rPr>
              <a:t>Nat</a:t>
            </a:r>
            <a:r>
              <a:rPr b="1" lang="en-GB">
                <a:solidFill>
                  <a:srgbClr val="FFFFFF"/>
                </a:solidFill>
                <a:latin typeface="Arvo"/>
                <a:ea typeface="Arvo"/>
                <a:cs typeface="Arvo"/>
                <a:sym typeface="Arvo"/>
              </a:rPr>
              <a:t>u</a:t>
            </a:r>
            <a:r>
              <a:rPr b="1" lang="en-GB">
                <a:solidFill>
                  <a:srgbClr val="FFFFFF"/>
                </a:solidFill>
                <a:latin typeface="Arvo"/>
                <a:ea typeface="Arvo"/>
                <a:cs typeface="Arvo"/>
                <a:sym typeface="Arvo"/>
              </a:rPr>
              <a:t>ral Heritage</a:t>
            </a:r>
            <a:endParaRPr b="1">
              <a:solidFill>
                <a:srgbClr val="FFFFFF"/>
              </a:solidFill>
              <a:latin typeface="Arvo"/>
              <a:ea typeface="Arvo"/>
              <a:cs typeface="Arvo"/>
              <a:sym typeface="Arvo"/>
            </a:endParaRPr>
          </a:p>
          <a:p>
            <a:pPr indent="0" lvl="0" marL="0" rtl="0">
              <a:spcBef>
                <a:spcPts val="0"/>
              </a:spcBef>
              <a:spcAft>
                <a:spcPts val="0"/>
              </a:spcAft>
              <a:buNone/>
            </a:pPr>
            <a:r>
              <a:t/>
            </a:r>
            <a:endParaRPr b="1">
              <a:solidFill>
                <a:srgbClr val="FFFFFF"/>
              </a:solidFill>
              <a:latin typeface="Arvo"/>
              <a:ea typeface="Arvo"/>
              <a:cs typeface="Arvo"/>
              <a:sym typeface="Arvo"/>
            </a:endParaRPr>
          </a:p>
        </p:txBody>
      </p:sp>
      <p:sp>
        <p:nvSpPr>
          <p:cNvPr id="262" name="Shape 262"/>
          <p:cNvSpPr txBox="1"/>
          <p:nvPr/>
        </p:nvSpPr>
        <p:spPr>
          <a:xfrm>
            <a:off x="0" y="1512600"/>
            <a:ext cx="9144000" cy="259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4400">
                <a:solidFill>
                  <a:srgbClr val="FFFFFF"/>
                </a:solidFill>
                <a:latin typeface="EB Garamond"/>
                <a:ea typeface="EB Garamond"/>
                <a:cs typeface="EB Garamond"/>
                <a:sym typeface="EB Garamond"/>
              </a:rPr>
              <a:t>“The moving multitude…</a:t>
            </a:r>
            <a:br>
              <a:rPr lang="en-GB" sz="4400">
                <a:solidFill>
                  <a:srgbClr val="FFFFFF"/>
                </a:solidFill>
                <a:latin typeface="EB Garamond"/>
                <a:ea typeface="EB Garamond"/>
                <a:cs typeface="EB Garamond"/>
                <a:sym typeface="EB Garamond"/>
              </a:rPr>
            </a:br>
            <a:r>
              <a:rPr lang="en-GB" sz="4400">
                <a:solidFill>
                  <a:srgbClr val="FFFFFF"/>
                </a:solidFill>
                <a:latin typeface="EB Garamond"/>
                <a:ea typeface="EB Garamond"/>
                <a:cs typeface="EB Garamond"/>
                <a:sym typeface="EB Garamond"/>
              </a:rPr>
              <a:t>darkened the whole plains”</a:t>
            </a:r>
            <a:endParaRPr sz="4400">
              <a:solidFill>
                <a:srgbClr val="FFFFFF"/>
              </a:solidFill>
              <a:latin typeface="EB Garamond"/>
              <a:ea typeface="EB Garamond"/>
              <a:cs typeface="EB Garamond"/>
              <a:sym typeface="EB Garamond"/>
            </a:endParaRPr>
          </a:p>
          <a:p>
            <a:pPr indent="0" lvl="0" marL="0" rtl="0" algn="ctr">
              <a:lnSpc>
                <a:spcPct val="115000"/>
              </a:lnSpc>
              <a:spcBef>
                <a:spcPts val="1600"/>
              </a:spcBef>
              <a:spcAft>
                <a:spcPts val="0"/>
              </a:spcAft>
              <a:buNone/>
            </a:pPr>
            <a:r>
              <a:rPr lang="en-GB" sz="2400">
                <a:solidFill>
                  <a:srgbClr val="FFFFFF"/>
                </a:solidFill>
                <a:latin typeface="Arvo"/>
                <a:ea typeface="Arvo"/>
                <a:cs typeface="Arvo"/>
                <a:sym typeface="Arvo"/>
              </a:rPr>
              <a:t>—Lewis &amp; Clark, 1806</a:t>
            </a:r>
            <a:endParaRPr sz="2400">
              <a:solidFill>
                <a:srgbClr val="FFFFFF"/>
              </a:solidFill>
              <a:latin typeface="Arvo"/>
              <a:ea typeface="Arvo"/>
              <a:cs typeface="Arvo"/>
              <a:sym typeface="Arvo"/>
            </a:endParaRPr>
          </a:p>
          <a:p>
            <a:pPr indent="0" lvl="0" marL="0" rtl="0" algn="ctr">
              <a:lnSpc>
                <a:spcPct val="115000"/>
              </a:lnSpc>
              <a:spcBef>
                <a:spcPts val="1600"/>
              </a:spcBef>
              <a:spcAft>
                <a:spcPts val="0"/>
              </a:spcAft>
              <a:buNone/>
            </a:pPr>
            <a:r>
              <a:t/>
            </a:r>
            <a:endParaRPr sz="4400">
              <a:solidFill>
                <a:srgbClr val="FFFFFF"/>
              </a:solidFill>
              <a:latin typeface="EB Garamond"/>
              <a:ea typeface="EB Garamond"/>
              <a:cs typeface="EB Garamond"/>
              <a:sym typeface="EB Garamond"/>
            </a:endParaRPr>
          </a:p>
          <a:p>
            <a:pPr indent="0" lvl="0" marL="0" rtl="0" algn="ctr">
              <a:lnSpc>
                <a:spcPct val="115000"/>
              </a:lnSpc>
              <a:spcBef>
                <a:spcPts val="1600"/>
              </a:spcBef>
              <a:spcAft>
                <a:spcPts val="1600"/>
              </a:spcAft>
              <a:buNone/>
            </a:pPr>
            <a:r>
              <a:t/>
            </a:r>
            <a:endParaRPr sz="4400">
              <a:solidFill>
                <a:srgbClr val="FFFFFF"/>
              </a:solidFill>
              <a:latin typeface="EB Garamond"/>
              <a:ea typeface="EB Garamond"/>
              <a:cs typeface="EB Garamond"/>
              <a:sym typeface="EB Garamond"/>
            </a:endParaRPr>
          </a:p>
        </p:txBody>
      </p:sp>
      <p:sp>
        <p:nvSpPr>
          <p:cNvPr id="263" name="Shape 263"/>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67" name="Shape 267"/>
        <p:cNvGrpSpPr/>
        <p:nvPr/>
      </p:nvGrpSpPr>
      <p:grpSpPr>
        <a:xfrm>
          <a:off x="0" y="0"/>
          <a:ext cx="0" cy="0"/>
          <a:chOff x="0" y="0"/>
          <a:chExt cx="0" cy="0"/>
        </a:xfrm>
      </p:grpSpPr>
      <p:sp>
        <p:nvSpPr>
          <p:cNvPr id="268" name="Shape 268"/>
          <p:cNvSpPr txBox="1"/>
          <p:nvPr/>
        </p:nvSpPr>
        <p:spPr>
          <a:xfrm>
            <a:off x="729450" y="1170050"/>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GB">
                <a:solidFill>
                  <a:srgbClr val="FFFFFF"/>
                </a:solidFill>
                <a:latin typeface="Arvo"/>
                <a:ea typeface="Arvo"/>
                <a:cs typeface="Arvo"/>
                <a:sym typeface="Arvo"/>
              </a:rPr>
              <a:t>Natural Heritage</a:t>
            </a:r>
            <a:endParaRPr b="1">
              <a:solidFill>
                <a:srgbClr val="FFFFFF"/>
              </a:solidFill>
              <a:latin typeface="Arvo"/>
              <a:ea typeface="Arvo"/>
              <a:cs typeface="Arvo"/>
              <a:sym typeface="Arvo"/>
            </a:endParaRPr>
          </a:p>
          <a:p>
            <a:pPr indent="0" lvl="0" marL="0" rtl="0">
              <a:spcBef>
                <a:spcPts val="0"/>
              </a:spcBef>
              <a:spcAft>
                <a:spcPts val="0"/>
              </a:spcAft>
              <a:buNone/>
            </a:pPr>
            <a:r>
              <a:t/>
            </a:r>
            <a:endParaRPr b="1">
              <a:solidFill>
                <a:srgbClr val="FFFFFF"/>
              </a:solidFill>
              <a:latin typeface="Arvo"/>
              <a:ea typeface="Arvo"/>
              <a:cs typeface="Arvo"/>
              <a:sym typeface="Arvo"/>
            </a:endParaRPr>
          </a:p>
        </p:txBody>
      </p:sp>
      <p:sp>
        <p:nvSpPr>
          <p:cNvPr id="269" name="Shape 269"/>
          <p:cNvSpPr txBox="1"/>
          <p:nvPr/>
        </p:nvSpPr>
        <p:spPr>
          <a:xfrm>
            <a:off x="0" y="1741200"/>
            <a:ext cx="9144000" cy="273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4000">
                <a:solidFill>
                  <a:srgbClr val="FFFFFF"/>
                </a:solidFill>
                <a:latin typeface="EB Garamond"/>
                <a:ea typeface="EB Garamond"/>
                <a:cs typeface="EB Garamond"/>
                <a:sym typeface="EB Garamond"/>
              </a:rPr>
              <a:t>“The buffalo gave us everything we needed.</a:t>
            </a:r>
            <a:br>
              <a:rPr lang="en-GB" sz="4000">
                <a:solidFill>
                  <a:srgbClr val="FFFFFF"/>
                </a:solidFill>
                <a:latin typeface="EB Garamond"/>
                <a:ea typeface="EB Garamond"/>
                <a:cs typeface="EB Garamond"/>
                <a:sym typeface="EB Garamond"/>
              </a:rPr>
            </a:br>
            <a:r>
              <a:rPr lang="en-GB" sz="4000">
                <a:solidFill>
                  <a:srgbClr val="FFFFFF"/>
                </a:solidFill>
                <a:latin typeface="EB Garamond"/>
                <a:ea typeface="EB Garamond"/>
                <a:cs typeface="EB Garamond"/>
                <a:sym typeface="EB Garamond"/>
              </a:rPr>
              <a:t>Without it we were nothing. ”</a:t>
            </a:r>
            <a:endParaRPr sz="4400">
              <a:solidFill>
                <a:srgbClr val="FFFFFF"/>
              </a:solidFill>
              <a:latin typeface="EB Garamond"/>
              <a:ea typeface="EB Garamond"/>
              <a:cs typeface="EB Garamond"/>
              <a:sym typeface="EB Garamond"/>
            </a:endParaRPr>
          </a:p>
          <a:p>
            <a:pPr indent="0" lvl="0" marL="0" rtl="0" algn="ctr">
              <a:lnSpc>
                <a:spcPct val="115000"/>
              </a:lnSpc>
              <a:spcBef>
                <a:spcPts val="1600"/>
              </a:spcBef>
              <a:spcAft>
                <a:spcPts val="0"/>
              </a:spcAft>
              <a:buNone/>
            </a:pPr>
            <a:r>
              <a:rPr lang="en-GB" sz="2400">
                <a:solidFill>
                  <a:srgbClr val="FFFFFF"/>
                </a:solidFill>
                <a:latin typeface="Arvo"/>
                <a:ea typeface="Arvo"/>
                <a:cs typeface="Arvo"/>
                <a:sym typeface="Arvo"/>
              </a:rPr>
              <a:t>— John Fire Lame Deer,</a:t>
            </a:r>
            <a:br>
              <a:rPr lang="en-GB" sz="2400">
                <a:solidFill>
                  <a:srgbClr val="FFFFFF"/>
                </a:solidFill>
                <a:latin typeface="Arvo"/>
                <a:ea typeface="Arvo"/>
                <a:cs typeface="Arvo"/>
                <a:sym typeface="Arvo"/>
              </a:rPr>
            </a:br>
            <a:r>
              <a:rPr lang="en-GB" sz="2400">
                <a:solidFill>
                  <a:srgbClr val="FFFFFF"/>
                </a:solidFill>
                <a:latin typeface="Arvo"/>
                <a:ea typeface="Arvo"/>
                <a:cs typeface="Arvo"/>
                <a:sym typeface="Arvo"/>
              </a:rPr>
              <a:t>Lakota Holy Man</a:t>
            </a:r>
            <a:endParaRPr sz="2400">
              <a:solidFill>
                <a:srgbClr val="FFFFFF"/>
              </a:solidFill>
              <a:latin typeface="Arvo"/>
              <a:ea typeface="Arvo"/>
              <a:cs typeface="Arvo"/>
              <a:sym typeface="Arvo"/>
            </a:endParaRPr>
          </a:p>
          <a:p>
            <a:pPr indent="0" lvl="0" marL="0" rtl="0" algn="ctr">
              <a:lnSpc>
                <a:spcPct val="115000"/>
              </a:lnSpc>
              <a:spcBef>
                <a:spcPts val="1600"/>
              </a:spcBef>
              <a:spcAft>
                <a:spcPts val="0"/>
              </a:spcAft>
              <a:buNone/>
            </a:pPr>
            <a:r>
              <a:t/>
            </a:r>
            <a:endParaRPr sz="2400">
              <a:solidFill>
                <a:srgbClr val="FFFFFF"/>
              </a:solidFill>
              <a:latin typeface="Arvo"/>
              <a:ea typeface="Arvo"/>
              <a:cs typeface="Arvo"/>
              <a:sym typeface="Arvo"/>
            </a:endParaRPr>
          </a:p>
          <a:p>
            <a:pPr indent="0" lvl="0" marL="0" rtl="0" algn="ctr">
              <a:lnSpc>
                <a:spcPct val="115000"/>
              </a:lnSpc>
              <a:spcBef>
                <a:spcPts val="1600"/>
              </a:spcBef>
              <a:spcAft>
                <a:spcPts val="0"/>
              </a:spcAft>
              <a:buNone/>
            </a:pPr>
            <a:r>
              <a:t/>
            </a:r>
            <a:endParaRPr sz="4400">
              <a:solidFill>
                <a:srgbClr val="FFFFFF"/>
              </a:solidFill>
              <a:latin typeface="EB Garamond"/>
              <a:ea typeface="EB Garamond"/>
              <a:cs typeface="EB Garamond"/>
              <a:sym typeface="EB Garamond"/>
            </a:endParaRPr>
          </a:p>
          <a:p>
            <a:pPr indent="0" lvl="0" marL="0" rtl="0" algn="ctr">
              <a:lnSpc>
                <a:spcPct val="115000"/>
              </a:lnSpc>
              <a:spcBef>
                <a:spcPts val="1600"/>
              </a:spcBef>
              <a:spcAft>
                <a:spcPts val="1600"/>
              </a:spcAft>
              <a:buNone/>
            </a:pPr>
            <a:r>
              <a:t/>
            </a:r>
            <a:endParaRPr sz="4400">
              <a:solidFill>
                <a:srgbClr val="FFFFFF"/>
              </a:solidFill>
              <a:latin typeface="EB Garamond"/>
              <a:ea typeface="EB Garamond"/>
              <a:cs typeface="EB Garamond"/>
              <a:sym typeface="EB Garamond"/>
            </a:endParaRPr>
          </a:p>
        </p:txBody>
      </p:sp>
      <p:sp>
        <p:nvSpPr>
          <p:cNvPr id="270" name="Shape 270"/>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4" name="Shape 274"/>
        <p:cNvGrpSpPr/>
        <p:nvPr/>
      </p:nvGrpSpPr>
      <p:grpSpPr>
        <a:xfrm>
          <a:off x="0" y="0"/>
          <a:ext cx="0" cy="0"/>
          <a:chOff x="0" y="0"/>
          <a:chExt cx="0" cy="0"/>
        </a:xfrm>
      </p:grpSpPr>
      <p:sp>
        <p:nvSpPr>
          <p:cNvPr id="275" name="Shape 275"/>
          <p:cNvSpPr txBox="1"/>
          <p:nvPr/>
        </p:nvSpPr>
        <p:spPr>
          <a:xfrm>
            <a:off x="729450" y="1170050"/>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GB">
                <a:solidFill>
                  <a:srgbClr val="FFFFFF"/>
                </a:solidFill>
                <a:latin typeface="Arvo"/>
                <a:ea typeface="Arvo"/>
                <a:cs typeface="Arvo"/>
                <a:sym typeface="Arvo"/>
              </a:rPr>
              <a:t>Natural Heritage</a:t>
            </a:r>
            <a:endParaRPr b="1">
              <a:solidFill>
                <a:srgbClr val="FFFFFF"/>
              </a:solidFill>
              <a:latin typeface="Arvo"/>
              <a:ea typeface="Arvo"/>
              <a:cs typeface="Arvo"/>
              <a:sym typeface="Arvo"/>
            </a:endParaRPr>
          </a:p>
          <a:p>
            <a:pPr indent="0" lvl="0" marL="0" rtl="0">
              <a:spcBef>
                <a:spcPts val="0"/>
              </a:spcBef>
              <a:spcAft>
                <a:spcPts val="0"/>
              </a:spcAft>
              <a:buNone/>
            </a:pPr>
            <a:r>
              <a:t/>
            </a:r>
            <a:endParaRPr b="1">
              <a:solidFill>
                <a:srgbClr val="FFFFFF"/>
              </a:solidFill>
              <a:latin typeface="Arvo"/>
              <a:ea typeface="Arvo"/>
              <a:cs typeface="Arvo"/>
              <a:sym typeface="Arvo"/>
            </a:endParaRPr>
          </a:p>
        </p:txBody>
      </p:sp>
      <p:sp>
        <p:nvSpPr>
          <p:cNvPr id="276" name="Shape 276"/>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
        <p:nvSpPr>
          <p:cNvPr id="277" name="Shape 277"/>
          <p:cNvSpPr txBox="1"/>
          <p:nvPr/>
        </p:nvSpPr>
        <p:spPr>
          <a:xfrm>
            <a:off x="281650" y="4677050"/>
            <a:ext cx="41043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GB" sz="1000">
                <a:solidFill>
                  <a:schemeClr val="lt1"/>
                </a:solidFill>
                <a:latin typeface="Nunito"/>
                <a:ea typeface="Nunito"/>
                <a:cs typeface="Nunito"/>
                <a:sym typeface="Nunito"/>
              </a:rPr>
              <a:t>Man standing on skulls of bison ready to be ground into fertilizer</a:t>
            </a:r>
            <a:endParaRPr sz="1000">
              <a:solidFill>
                <a:srgbClr val="FFFFFF"/>
              </a:solidFill>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81" name="Shape 281"/>
        <p:cNvGrpSpPr/>
        <p:nvPr/>
      </p:nvGrpSpPr>
      <p:grpSpPr>
        <a:xfrm>
          <a:off x="0" y="0"/>
          <a:ext cx="0" cy="0"/>
          <a:chOff x="0" y="0"/>
          <a:chExt cx="0" cy="0"/>
        </a:xfrm>
      </p:grpSpPr>
      <p:sp>
        <p:nvSpPr>
          <p:cNvPr id="282" name="Shape 282"/>
          <p:cNvSpPr txBox="1"/>
          <p:nvPr/>
        </p:nvSpPr>
        <p:spPr>
          <a:xfrm>
            <a:off x="0" y="2046000"/>
            <a:ext cx="9144000" cy="119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FFFFFF"/>
                </a:solidFill>
                <a:latin typeface="EB Garamond"/>
                <a:ea typeface="EB Garamond"/>
                <a:cs typeface="EB Garamond"/>
                <a:sym typeface="EB Garamond"/>
              </a:rPr>
              <a:t>Resilience</a:t>
            </a:r>
            <a:endParaRPr sz="7200">
              <a:solidFill>
                <a:srgbClr val="FFFFFF"/>
              </a:solidFill>
              <a:latin typeface="EB Garamond"/>
              <a:ea typeface="EB Garamond"/>
              <a:cs typeface="EB Garamond"/>
              <a:sym typeface="EB Garamond"/>
            </a:endParaRPr>
          </a:p>
        </p:txBody>
      </p:sp>
      <p:sp>
        <p:nvSpPr>
          <p:cNvPr id="283" name="Shape 283"/>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87" name="Shape 287"/>
        <p:cNvGrpSpPr/>
        <p:nvPr/>
      </p:nvGrpSpPr>
      <p:grpSpPr>
        <a:xfrm>
          <a:off x="0" y="0"/>
          <a:ext cx="0" cy="0"/>
          <a:chOff x="0" y="0"/>
          <a:chExt cx="0" cy="0"/>
        </a:xfrm>
      </p:grpSpPr>
      <p:sp>
        <p:nvSpPr>
          <p:cNvPr id="288" name="Shape 288"/>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2" name="Shape 292"/>
        <p:cNvGrpSpPr/>
        <p:nvPr/>
      </p:nvGrpSpPr>
      <p:grpSpPr>
        <a:xfrm>
          <a:off x="0" y="0"/>
          <a:ext cx="0" cy="0"/>
          <a:chOff x="0" y="0"/>
          <a:chExt cx="0" cy="0"/>
        </a:xfrm>
      </p:grpSpPr>
      <p:sp>
        <p:nvSpPr>
          <p:cNvPr id="293" name="Shape 293"/>
          <p:cNvSpPr txBox="1"/>
          <p:nvPr/>
        </p:nvSpPr>
        <p:spPr>
          <a:xfrm>
            <a:off x="729450" y="1322450"/>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GB">
                <a:solidFill>
                  <a:srgbClr val="FFFFFF"/>
                </a:solidFill>
                <a:latin typeface="Arvo"/>
                <a:ea typeface="Arvo"/>
                <a:cs typeface="Arvo"/>
                <a:sym typeface="Arvo"/>
              </a:rPr>
              <a:t>Strength of Spirit</a:t>
            </a:r>
            <a:endParaRPr b="1">
              <a:solidFill>
                <a:srgbClr val="FFFFFF"/>
              </a:solidFill>
              <a:latin typeface="Arvo"/>
              <a:ea typeface="Arvo"/>
              <a:cs typeface="Arvo"/>
              <a:sym typeface="Arvo"/>
            </a:endParaRPr>
          </a:p>
          <a:p>
            <a:pPr indent="0" lvl="0" marL="0" rtl="0">
              <a:spcBef>
                <a:spcPts val="0"/>
              </a:spcBef>
              <a:spcAft>
                <a:spcPts val="0"/>
              </a:spcAft>
              <a:buNone/>
            </a:pPr>
            <a:r>
              <a:t/>
            </a:r>
            <a:endParaRPr b="1">
              <a:solidFill>
                <a:srgbClr val="FFFFFF"/>
              </a:solidFill>
              <a:latin typeface="Arvo"/>
              <a:ea typeface="Arvo"/>
              <a:cs typeface="Arvo"/>
              <a:sym typeface="Arvo"/>
            </a:endParaRPr>
          </a:p>
          <a:p>
            <a:pPr indent="0" lvl="0" marL="0" rtl="0">
              <a:spcBef>
                <a:spcPts val="0"/>
              </a:spcBef>
              <a:spcAft>
                <a:spcPts val="0"/>
              </a:spcAft>
              <a:buNone/>
            </a:pPr>
            <a:r>
              <a:t/>
            </a:r>
            <a:endParaRPr b="1">
              <a:solidFill>
                <a:srgbClr val="FFFFFF"/>
              </a:solidFill>
              <a:latin typeface="Arvo"/>
              <a:ea typeface="Arvo"/>
              <a:cs typeface="Arvo"/>
              <a:sym typeface="Arvo"/>
            </a:endParaRPr>
          </a:p>
        </p:txBody>
      </p:sp>
      <p:sp>
        <p:nvSpPr>
          <p:cNvPr id="294" name="Shape 294"/>
          <p:cNvSpPr txBox="1"/>
          <p:nvPr/>
        </p:nvSpPr>
        <p:spPr>
          <a:xfrm>
            <a:off x="0" y="2046000"/>
            <a:ext cx="9144000" cy="118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6000">
                <a:solidFill>
                  <a:srgbClr val="FFFFFF"/>
                </a:solidFill>
                <a:latin typeface="EB Garamond"/>
                <a:ea typeface="EB Garamond"/>
                <a:cs typeface="EB Garamond"/>
                <a:sym typeface="EB Garamond"/>
              </a:rPr>
              <a:t>The Last Wild Herds</a:t>
            </a:r>
            <a:endParaRPr sz="6000">
              <a:solidFill>
                <a:srgbClr val="FFFFFF"/>
              </a:solidFill>
              <a:latin typeface="EB Garamond"/>
              <a:ea typeface="EB Garamond"/>
              <a:cs typeface="EB Garamond"/>
              <a:sym typeface="EB Garamond"/>
            </a:endParaRPr>
          </a:p>
          <a:p>
            <a:pPr indent="0" lvl="0" marL="0" rtl="0" algn="ctr">
              <a:lnSpc>
                <a:spcPct val="115000"/>
              </a:lnSpc>
              <a:spcBef>
                <a:spcPts val="1600"/>
              </a:spcBef>
              <a:spcAft>
                <a:spcPts val="0"/>
              </a:spcAft>
              <a:buNone/>
            </a:pPr>
            <a:r>
              <a:t/>
            </a:r>
            <a:endParaRPr sz="6000">
              <a:solidFill>
                <a:srgbClr val="FFFFFF"/>
              </a:solidFill>
              <a:latin typeface="EB Garamond"/>
              <a:ea typeface="EB Garamond"/>
              <a:cs typeface="EB Garamond"/>
              <a:sym typeface="EB Garamond"/>
            </a:endParaRPr>
          </a:p>
          <a:p>
            <a:pPr indent="0" lvl="0" marL="0" rtl="0" algn="ctr">
              <a:lnSpc>
                <a:spcPct val="115000"/>
              </a:lnSpc>
              <a:spcBef>
                <a:spcPts val="1600"/>
              </a:spcBef>
              <a:spcAft>
                <a:spcPts val="1600"/>
              </a:spcAft>
              <a:buNone/>
            </a:pPr>
            <a:r>
              <a:t/>
            </a:r>
            <a:endParaRPr sz="6000">
              <a:solidFill>
                <a:srgbClr val="FFFFFF"/>
              </a:solidFill>
              <a:latin typeface="EB Garamond"/>
              <a:ea typeface="EB Garamond"/>
              <a:cs typeface="EB Garamond"/>
              <a:sym typeface="EB Garamond"/>
            </a:endParaRPr>
          </a:p>
        </p:txBody>
      </p:sp>
      <p:sp>
        <p:nvSpPr>
          <p:cNvPr id="295" name="Shape 295"/>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idx="4294967295" type="title"/>
          </p:nvPr>
        </p:nvSpPr>
        <p:spPr>
          <a:xfrm>
            <a:off x="729450" y="785250"/>
            <a:ext cx="7688700" cy="53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latin typeface="Arvo"/>
                <a:ea typeface="Arvo"/>
                <a:cs typeface="Arvo"/>
                <a:sym typeface="Arvo"/>
              </a:rPr>
              <a:t>Goals</a:t>
            </a:r>
            <a:endParaRPr>
              <a:latin typeface="Arvo"/>
              <a:ea typeface="Arvo"/>
              <a:cs typeface="Arvo"/>
              <a:sym typeface="Arvo"/>
            </a:endParaRPr>
          </a:p>
        </p:txBody>
      </p:sp>
      <p:sp>
        <p:nvSpPr>
          <p:cNvPr id="177" name="Shape 177"/>
          <p:cNvSpPr txBox="1"/>
          <p:nvPr>
            <p:ph idx="1" type="body"/>
          </p:nvPr>
        </p:nvSpPr>
        <p:spPr>
          <a:xfrm>
            <a:off x="1965525" y="928050"/>
            <a:ext cx="6512100" cy="2442600"/>
          </a:xfrm>
          <a:prstGeom prst="rect">
            <a:avLst/>
          </a:prstGeom>
        </p:spPr>
        <p:txBody>
          <a:bodyPr anchorCtr="0" anchor="t" bIns="91425" lIns="91425" spcFirstLastPara="1" rIns="91425" wrap="square" tIns="91425">
            <a:noAutofit/>
          </a:bodyPr>
          <a:lstStyle/>
          <a:p>
            <a:pPr indent="-304800" lvl="0" marL="457200" rtl="0">
              <a:spcBef>
                <a:spcPts val="0"/>
              </a:spcBef>
              <a:spcAft>
                <a:spcPts val="0"/>
              </a:spcAft>
              <a:buSzPts val="1200"/>
              <a:buFont typeface="Arvo"/>
              <a:buAutoNum type="arabicPeriod"/>
            </a:pPr>
            <a:r>
              <a:rPr lang="en-GB" sz="1200">
                <a:latin typeface="Arvo"/>
                <a:ea typeface="Arvo"/>
                <a:cs typeface="Arvo"/>
                <a:sym typeface="Arvo"/>
              </a:rPr>
              <a:t>Raise public awareness of the 2016 designation by Congress of the American Bison as Our National Mammal</a:t>
            </a:r>
            <a:br>
              <a:rPr lang="en-GB" sz="1200">
                <a:latin typeface="Arvo"/>
                <a:ea typeface="Arvo"/>
                <a:cs typeface="Arvo"/>
                <a:sym typeface="Arvo"/>
              </a:rPr>
            </a:br>
            <a:endParaRPr sz="1200">
              <a:latin typeface="Arvo"/>
              <a:ea typeface="Arvo"/>
              <a:cs typeface="Arvo"/>
              <a:sym typeface="Arvo"/>
            </a:endParaRPr>
          </a:p>
          <a:p>
            <a:pPr indent="-304800" lvl="0" marL="457200" rtl="0">
              <a:spcBef>
                <a:spcPts val="0"/>
              </a:spcBef>
              <a:spcAft>
                <a:spcPts val="0"/>
              </a:spcAft>
              <a:buSzPts val="1200"/>
              <a:buFont typeface="Arvo"/>
              <a:buAutoNum type="arabicPeriod"/>
            </a:pPr>
            <a:r>
              <a:rPr lang="en-GB" sz="1200">
                <a:latin typeface="Arvo"/>
                <a:ea typeface="Arvo"/>
                <a:cs typeface="Arvo"/>
                <a:sym typeface="Arvo"/>
              </a:rPr>
              <a:t>Motivate and inspire action to recover wild American bison in the Yellowstone ecosystem and protect their habitat</a:t>
            </a:r>
            <a:br>
              <a:rPr lang="en-GB" sz="1200">
                <a:latin typeface="Arvo"/>
                <a:ea typeface="Arvo"/>
                <a:cs typeface="Arvo"/>
                <a:sym typeface="Arvo"/>
              </a:rPr>
            </a:br>
            <a:endParaRPr sz="1200">
              <a:latin typeface="Arvo"/>
              <a:ea typeface="Arvo"/>
              <a:cs typeface="Arvo"/>
              <a:sym typeface="Arvo"/>
            </a:endParaRPr>
          </a:p>
          <a:p>
            <a:pPr indent="-304800" lvl="0" marL="457200" rtl="0">
              <a:spcBef>
                <a:spcPts val="0"/>
              </a:spcBef>
              <a:spcAft>
                <a:spcPts val="0"/>
              </a:spcAft>
              <a:buSzPts val="1200"/>
              <a:buFont typeface="Arvo"/>
              <a:buAutoNum type="arabicPeriod"/>
            </a:pPr>
            <a:r>
              <a:rPr lang="en-GB" sz="1200">
                <a:latin typeface="Arvo"/>
                <a:ea typeface="Arvo"/>
                <a:cs typeface="Arvo"/>
                <a:sym typeface="Arvo"/>
              </a:rPr>
              <a:t>Gain new members and allies by highlighting the importance of wild buffalo and the work of BFC</a:t>
            </a:r>
            <a:endParaRPr sz="1200">
              <a:latin typeface="Arvo"/>
              <a:ea typeface="Arvo"/>
              <a:cs typeface="Arvo"/>
              <a:sym typeface="Arvo"/>
            </a:endParaRPr>
          </a:p>
        </p:txBody>
      </p:sp>
      <p:pic>
        <p:nvPicPr>
          <p:cNvPr id="178" name="Shape 178"/>
          <p:cNvPicPr preferRelativeResize="0"/>
          <p:nvPr/>
        </p:nvPicPr>
        <p:blipFill rotWithShape="1">
          <a:blip r:embed="rId3">
            <a:alphaModFix/>
          </a:blip>
          <a:srcRect b="10223" l="0" r="0" t="44095"/>
          <a:stretch/>
        </p:blipFill>
        <p:spPr>
          <a:xfrm>
            <a:off x="1800" y="3283400"/>
            <a:ext cx="9144000" cy="1860100"/>
          </a:xfrm>
          <a:prstGeom prst="rect">
            <a:avLst/>
          </a:prstGeom>
          <a:noFill/>
          <a:ln>
            <a:noFill/>
          </a:ln>
        </p:spPr>
      </p:pic>
      <p:sp>
        <p:nvSpPr>
          <p:cNvPr id="179" name="Shape 179"/>
          <p:cNvSpPr txBox="1"/>
          <p:nvPr/>
        </p:nvSpPr>
        <p:spPr>
          <a:xfrm>
            <a:off x="1968175" y="4677050"/>
            <a:ext cx="70101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rgbClr val="FFFFFF"/>
                </a:solidFill>
                <a:latin typeface="Arvo"/>
                <a:ea typeface="Arvo"/>
                <a:cs typeface="Arvo"/>
                <a:sym typeface="Arvo"/>
              </a:rPr>
              <a:t>BuffaloFieldCampaign.Org</a:t>
            </a:r>
            <a:endParaRPr sz="1200">
              <a:solidFill>
                <a:srgbClr val="FFFFFF"/>
              </a:solidFill>
              <a:latin typeface="Arvo"/>
              <a:ea typeface="Arvo"/>
              <a:cs typeface="Arvo"/>
              <a:sym typeface="Arv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9" name="Shape 299"/>
        <p:cNvGrpSpPr/>
        <p:nvPr/>
      </p:nvGrpSpPr>
      <p:grpSpPr>
        <a:xfrm>
          <a:off x="0" y="0"/>
          <a:ext cx="0" cy="0"/>
          <a:chOff x="0" y="0"/>
          <a:chExt cx="0" cy="0"/>
        </a:xfrm>
      </p:grpSpPr>
      <p:sp>
        <p:nvSpPr>
          <p:cNvPr id="300" name="Shape 300"/>
          <p:cNvSpPr txBox="1"/>
          <p:nvPr/>
        </p:nvSpPr>
        <p:spPr>
          <a:xfrm>
            <a:off x="729450" y="1322450"/>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GB">
                <a:solidFill>
                  <a:srgbClr val="FFFFFF"/>
                </a:solidFill>
                <a:latin typeface="Arvo"/>
                <a:ea typeface="Arvo"/>
                <a:cs typeface="Arvo"/>
                <a:sym typeface="Arvo"/>
              </a:rPr>
              <a:t>Strength of Spirit</a:t>
            </a:r>
            <a:endParaRPr b="1">
              <a:solidFill>
                <a:srgbClr val="FFFFFF"/>
              </a:solidFill>
              <a:latin typeface="Arvo"/>
              <a:ea typeface="Arvo"/>
              <a:cs typeface="Arvo"/>
              <a:sym typeface="Arvo"/>
            </a:endParaRPr>
          </a:p>
          <a:p>
            <a:pPr indent="0" lvl="0" marL="0" rtl="0">
              <a:spcBef>
                <a:spcPts val="0"/>
              </a:spcBef>
              <a:spcAft>
                <a:spcPts val="0"/>
              </a:spcAft>
              <a:buNone/>
            </a:pPr>
            <a:r>
              <a:t/>
            </a:r>
            <a:endParaRPr b="1">
              <a:solidFill>
                <a:srgbClr val="FFFFFF"/>
              </a:solidFill>
              <a:latin typeface="Arvo"/>
              <a:ea typeface="Arvo"/>
              <a:cs typeface="Arvo"/>
              <a:sym typeface="Arvo"/>
            </a:endParaRPr>
          </a:p>
          <a:p>
            <a:pPr indent="0" lvl="0" marL="0" rtl="0">
              <a:spcBef>
                <a:spcPts val="0"/>
              </a:spcBef>
              <a:spcAft>
                <a:spcPts val="0"/>
              </a:spcAft>
              <a:buNone/>
            </a:pPr>
            <a:r>
              <a:t/>
            </a:r>
            <a:endParaRPr b="1">
              <a:solidFill>
                <a:srgbClr val="FFFFFF"/>
              </a:solidFill>
              <a:latin typeface="Arvo"/>
              <a:ea typeface="Arvo"/>
              <a:cs typeface="Arvo"/>
              <a:sym typeface="Arvo"/>
            </a:endParaRPr>
          </a:p>
        </p:txBody>
      </p:sp>
      <p:sp>
        <p:nvSpPr>
          <p:cNvPr id="301" name="Shape 301"/>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Shape 306"/>
          <p:cNvSpPr txBox="1"/>
          <p:nvPr/>
        </p:nvSpPr>
        <p:spPr>
          <a:xfrm>
            <a:off x="0" y="2034375"/>
            <a:ext cx="9144000" cy="115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6000">
                <a:solidFill>
                  <a:srgbClr val="FFFFFF"/>
                </a:solidFill>
                <a:latin typeface="EB Garamond"/>
                <a:ea typeface="EB Garamond"/>
                <a:cs typeface="EB Garamond"/>
                <a:sym typeface="EB Garamond"/>
              </a:rPr>
              <a:t>Threats</a:t>
            </a:r>
            <a:endParaRPr sz="6000">
              <a:solidFill>
                <a:srgbClr val="FFFFFF"/>
              </a:solidFill>
              <a:latin typeface="EB Garamond"/>
              <a:ea typeface="EB Garamond"/>
              <a:cs typeface="EB Garamond"/>
              <a:sym typeface="EB Garamond"/>
            </a:endParaRPr>
          </a:p>
        </p:txBody>
      </p:sp>
      <p:sp>
        <p:nvSpPr>
          <p:cNvPr id="307" name="Shape 307"/>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11" name="Shape 311"/>
        <p:cNvGrpSpPr/>
        <p:nvPr/>
      </p:nvGrpSpPr>
      <p:grpSpPr>
        <a:xfrm>
          <a:off x="0" y="0"/>
          <a:ext cx="0" cy="0"/>
          <a:chOff x="0" y="0"/>
          <a:chExt cx="0" cy="0"/>
        </a:xfrm>
      </p:grpSpPr>
      <p:sp>
        <p:nvSpPr>
          <p:cNvPr id="312" name="Shape 312"/>
          <p:cNvSpPr txBox="1"/>
          <p:nvPr/>
        </p:nvSpPr>
        <p:spPr>
          <a:xfrm>
            <a:off x="0" y="2224025"/>
            <a:ext cx="9144000" cy="100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6000">
                <a:solidFill>
                  <a:srgbClr val="FFFFFF"/>
                </a:solidFill>
                <a:latin typeface="EB Garamond"/>
                <a:ea typeface="EB Garamond"/>
                <a:cs typeface="EB Garamond"/>
                <a:sym typeface="EB Garamond"/>
              </a:rPr>
              <a:t>Natural Habitat Protection</a:t>
            </a:r>
            <a:endParaRPr sz="6000">
              <a:solidFill>
                <a:srgbClr val="FFFFFF"/>
              </a:solidFill>
              <a:latin typeface="EB Garamond"/>
              <a:ea typeface="EB Garamond"/>
              <a:cs typeface="EB Garamond"/>
              <a:sym typeface="EB Garamond"/>
            </a:endParaRPr>
          </a:p>
          <a:p>
            <a:pPr indent="0" lvl="0" marL="0" rtl="0" algn="ctr">
              <a:lnSpc>
                <a:spcPct val="115000"/>
              </a:lnSpc>
              <a:spcBef>
                <a:spcPts val="1600"/>
              </a:spcBef>
              <a:spcAft>
                <a:spcPts val="0"/>
              </a:spcAft>
              <a:buNone/>
            </a:pPr>
            <a:r>
              <a:t/>
            </a:r>
            <a:endParaRPr sz="6000">
              <a:solidFill>
                <a:srgbClr val="FFFFFF"/>
              </a:solidFill>
              <a:latin typeface="EB Garamond"/>
              <a:ea typeface="EB Garamond"/>
              <a:cs typeface="EB Garamond"/>
              <a:sym typeface="EB Garamond"/>
            </a:endParaRPr>
          </a:p>
          <a:p>
            <a:pPr indent="0" lvl="0" marL="0" rtl="0" algn="ctr">
              <a:lnSpc>
                <a:spcPct val="115000"/>
              </a:lnSpc>
              <a:spcBef>
                <a:spcPts val="1600"/>
              </a:spcBef>
              <a:spcAft>
                <a:spcPts val="1600"/>
              </a:spcAft>
              <a:buNone/>
            </a:pPr>
            <a:r>
              <a:t/>
            </a:r>
            <a:endParaRPr sz="6000">
              <a:solidFill>
                <a:srgbClr val="FFFFFF"/>
              </a:solidFill>
              <a:latin typeface="EB Garamond"/>
              <a:ea typeface="EB Garamond"/>
              <a:cs typeface="EB Garamond"/>
              <a:sym typeface="EB Garamond"/>
            </a:endParaRPr>
          </a:p>
        </p:txBody>
      </p:sp>
      <p:sp>
        <p:nvSpPr>
          <p:cNvPr id="313" name="Shape 313"/>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17" name="Shape 317"/>
        <p:cNvGrpSpPr/>
        <p:nvPr/>
      </p:nvGrpSpPr>
      <p:grpSpPr>
        <a:xfrm>
          <a:off x="0" y="0"/>
          <a:ext cx="0" cy="0"/>
          <a:chOff x="0" y="0"/>
          <a:chExt cx="0" cy="0"/>
        </a:xfrm>
      </p:grpSpPr>
      <p:sp>
        <p:nvSpPr>
          <p:cNvPr id="318" name="Shape 318"/>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22" name="Shape 322"/>
        <p:cNvGrpSpPr/>
        <p:nvPr/>
      </p:nvGrpSpPr>
      <p:grpSpPr>
        <a:xfrm>
          <a:off x="0" y="0"/>
          <a:ext cx="0" cy="0"/>
          <a:chOff x="0" y="0"/>
          <a:chExt cx="0" cy="0"/>
        </a:xfrm>
      </p:grpSpPr>
      <p:sp>
        <p:nvSpPr>
          <p:cNvPr id="323" name="Shape 323"/>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27" name="Shape 327"/>
        <p:cNvGrpSpPr/>
        <p:nvPr/>
      </p:nvGrpSpPr>
      <p:grpSpPr>
        <a:xfrm>
          <a:off x="0" y="0"/>
          <a:ext cx="0" cy="0"/>
          <a:chOff x="0" y="0"/>
          <a:chExt cx="0" cy="0"/>
        </a:xfrm>
      </p:grpSpPr>
      <p:sp>
        <p:nvSpPr>
          <p:cNvPr id="328" name="Shape 328"/>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32" name="Shape 332"/>
        <p:cNvGrpSpPr/>
        <p:nvPr/>
      </p:nvGrpSpPr>
      <p:grpSpPr>
        <a:xfrm>
          <a:off x="0" y="0"/>
          <a:ext cx="0" cy="0"/>
          <a:chOff x="0" y="0"/>
          <a:chExt cx="0" cy="0"/>
        </a:xfrm>
      </p:grpSpPr>
      <p:sp>
        <p:nvSpPr>
          <p:cNvPr id="333" name="Shape 333"/>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
        <p:nvSpPr>
          <p:cNvPr id="334" name="Shape 334"/>
          <p:cNvSpPr txBox="1"/>
          <p:nvPr/>
        </p:nvSpPr>
        <p:spPr>
          <a:xfrm>
            <a:off x="281650" y="4677050"/>
            <a:ext cx="41043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GB" sz="1000">
                <a:solidFill>
                  <a:schemeClr val="lt1"/>
                </a:solidFill>
                <a:latin typeface="Nunito"/>
                <a:ea typeface="Nunito"/>
                <a:cs typeface="Nunito"/>
                <a:sym typeface="Nunito"/>
              </a:rPr>
              <a:t>Still image from short film "Our National Mammal"</a:t>
            </a:r>
            <a:endParaRPr sz="1000">
              <a:solidFill>
                <a:srgbClr val="FFFFFF"/>
              </a:solidFill>
              <a:latin typeface="Nunito"/>
              <a:ea typeface="Nunito"/>
              <a:cs typeface="Nunito"/>
              <a:sym typeface="Nuni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38" name="Shape 338"/>
        <p:cNvGrpSpPr/>
        <p:nvPr/>
      </p:nvGrpSpPr>
      <p:grpSpPr>
        <a:xfrm>
          <a:off x="0" y="0"/>
          <a:ext cx="0" cy="0"/>
          <a:chOff x="0" y="0"/>
          <a:chExt cx="0" cy="0"/>
        </a:xfrm>
      </p:grpSpPr>
      <p:sp>
        <p:nvSpPr>
          <p:cNvPr id="339" name="Shape 339"/>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43" name="Shape 343"/>
        <p:cNvGrpSpPr/>
        <p:nvPr/>
      </p:nvGrpSpPr>
      <p:grpSpPr>
        <a:xfrm>
          <a:off x="0" y="0"/>
          <a:ext cx="0" cy="0"/>
          <a:chOff x="0" y="0"/>
          <a:chExt cx="0" cy="0"/>
        </a:xfrm>
      </p:grpSpPr>
      <p:sp>
        <p:nvSpPr>
          <p:cNvPr id="344" name="Shape 344"/>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48" name="Shape 348"/>
        <p:cNvGrpSpPr/>
        <p:nvPr/>
      </p:nvGrpSpPr>
      <p:grpSpPr>
        <a:xfrm>
          <a:off x="0" y="0"/>
          <a:ext cx="0" cy="0"/>
          <a:chOff x="0" y="0"/>
          <a:chExt cx="0" cy="0"/>
        </a:xfrm>
      </p:grpSpPr>
      <p:sp>
        <p:nvSpPr>
          <p:cNvPr id="349" name="Shape 349"/>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Shape 184"/>
          <p:cNvSpPr txBox="1"/>
          <p:nvPr>
            <p:ph idx="4294967295" type="title"/>
          </p:nvPr>
        </p:nvSpPr>
        <p:spPr>
          <a:xfrm>
            <a:off x="729450" y="1090050"/>
            <a:ext cx="7688700" cy="53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latin typeface="Arvo"/>
                <a:ea typeface="Arvo"/>
                <a:cs typeface="Arvo"/>
                <a:sym typeface="Arvo"/>
              </a:rPr>
              <a:t>How would we like our audience to feel?</a:t>
            </a:r>
            <a:endParaRPr>
              <a:latin typeface="Arvo"/>
              <a:ea typeface="Arvo"/>
              <a:cs typeface="Arvo"/>
              <a:sym typeface="Arvo"/>
            </a:endParaRPr>
          </a:p>
        </p:txBody>
      </p:sp>
      <p:sp>
        <p:nvSpPr>
          <p:cNvPr id="185" name="Shape 185"/>
          <p:cNvSpPr txBox="1"/>
          <p:nvPr>
            <p:ph idx="1" type="body"/>
          </p:nvPr>
        </p:nvSpPr>
        <p:spPr>
          <a:xfrm>
            <a:off x="1042750" y="1710775"/>
            <a:ext cx="7375500" cy="1593300"/>
          </a:xfrm>
          <a:prstGeom prst="rect">
            <a:avLst/>
          </a:prstGeom>
        </p:spPr>
        <p:txBody>
          <a:bodyPr anchorCtr="0" anchor="t" bIns="91425" lIns="91425" spcFirstLastPara="1" rIns="91425" wrap="square" tIns="91425">
            <a:noAutofit/>
          </a:bodyPr>
          <a:lstStyle/>
          <a:p>
            <a:pPr indent="-304800" lvl="0" marL="457200" rtl="0">
              <a:spcBef>
                <a:spcPts val="0"/>
              </a:spcBef>
              <a:spcAft>
                <a:spcPts val="0"/>
              </a:spcAft>
              <a:buSzPts val="1200"/>
              <a:buFont typeface="Arvo"/>
              <a:buChar char="●"/>
            </a:pPr>
            <a:r>
              <a:rPr lang="en-GB" sz="1200">
                <a:latin typeface="Arvo"/>
                <a:ea typeface="Arvo"/>
                <a:cs typeface="Arvo"/>
                <a:sym typeface="Arvo"/>
              </a:rPr>
              <a:t>Informed, educated and emotionally invested in the well being of the Yellowstone Bison</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Have a clear understanding of current BFC issues and initiatives</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Eager to engage and participate</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Have a clear understanding of next steps</a:t>
            </a:r>
            <a:endParaRPr sz="1200">
              <a:latin typeface="Arvo"/>
              <a:ea typeface="Arvo"/>
              <a:cs typeface="Arvo"/>
              <a:sym typeface="Arvo"/>
            </a:endParaRPr>
          </a:p>
        </p:txBody>
      </p:sp>
      <p:pic>
        <p:nvPicPr>
          <p:cNvPr id="186" name="Shape 186"/>
          <p:cNvPicPr preferRelativeResize="0"/>
          <p:nvPr/>
        </p:nvPicPr>
        <p:blipFill rotWithShape="1">
          <a:blip r:embed="rId3">
            <a:alphaModFix/>
          </a:blip>
          <a:srcRect b="47043" l="0" r="0" t="22568"/>
          <a:stretch/>
        </p:blipFill>
        <p:spPr>
          <a:xfrm>
            <a:off x="1800" y="3283400"/>
            <a:ext cx="9143999" cy="1860097"/>
          </a:xfrm>
          <a:prstGeom prst="rect">
            <a:avLst/>
          </a:prstGeom>
          <a:noFill/>
          <a:ln>
            <a:noFill/>
          </a:ln>
        </p:spPr>
      </p:pic>
      <p:sp>
        <p:nvSpPr>
          <p:cNvPr id="187" name="Shape 187"/>
          <p:cNvSpPr txBox="1"/>
          <p:nvPr/>
        </p:nvSpPr>
        <p:spPr>
          <a:xfrm>
            <a:off x="1968175" y="4677050"/>
            <a:ext cx="70101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rgbClr val="FFFFFF"/>
                </a:solidFill>
                <a:latin typeface="Arvo"/>
                <a:ea typeface="Arvo"/>
                <a:cs typeface="Arvo"/>
                <a:sym typeface="Arvo"/>
              </a:rPr>
              <a:t>BuffaloFieldCampaign.Org</a:t>
            </a:r>
            <a:endParaRPr sz="1200">
              <a:solidFill>
                <a:srgbClr val="FFFFFF"/>
              </a:solidFill>
              <a:latin typeface="Arvo"/>
              <a:ea typeface="Arvo"/>
              <a:cs typeface="Arvo"/>
              <a:sym typeface="Arv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53" name="Shape 353"/>
        <p:cNvGrpSpPr/>
        <p:nvPr/>
      </p:nvGrpSpPr>
      <p:grpSpPr>
        <a:xfrm>
          <a:off x="0" y="0"/>
          <a:ext cx="0" cy="0"/>
          <a:chOff x="0" y="0"/>
          <a:chExt cx="0" cy="0"/>
        </a:xfrm>
      </p:grpSpPr>
      <p:sp>
        <p:nvSpPr>
          <p:cNvPr id="354" name="Shape 354"/>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58" name="Shape 358"/>
        <p:cNvGrpSpPr/>
        <p:nvPr/>
      </p:nvGrpSpPr>
      <p:grpSpPr>
        <a:xfrm>
          <a:off x="0" y="0"/>
          <a:ext cx="0" cy="0"/>
          <a:chOff x="0" y="0"/>
          <a:chExt cx="0" cy="0"/>
        </a:xfrm>
      </p:grpSpPr>
      <p:sp>
        <p:nvSpPr>
          <p:cNvPr id="359" name="Shape 359"/>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63" name="Shape 363"/>
        <p:cNvGrpSpPr/>
        <p:nvPr/>
      </p:nvGrpSpPr>
      <p:grpSpPr>
        <a:xfrm>
          <a:off x="0" y="0"/>
          <a:ext cx="0" cy="0"/>
          <a:chOff x="0" y="0"/>
          <a:chExt cx="0" cy="0"/>
        </a:xfrm>
      </p:grpSpPr>
      <p:sp>
        <p:nvSpPr>
          <p:cNvPr id="364" name="Shape 364"/>
          <p:cNvSpPr txBox="1"/>
          <p:nvPr/>
        </p:nvSpPr>
        <p:spPr>
          <a:xfrm>
            <a:off x="0" y="1969800"/>
            <a:ext cx="9144000" cy="118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6000">
                <a:solidFill>
                  <a:srgbClr val="FFFFFF"/>
                </a:solidFill>
                <a:latin typeface="EB Garamond"/>
                <a:ea typeface="EB Garamond"/>
                <a:cs typeface="EB Garamond"/>
                <a:sym typeface="EB Garamond"/>
              </a:rPr>
              <a:t>Become an Ally </a:t>
            </a:r>
            <a:endParaRPr sz="6000">
              <a:solidFill>
                <a:srgbClr val="FFFFFF"/>
              </a:solidFill>
              <a:latin typeface="EB Garamond"/>
              <a:ea typeface="EB Garamond"/>
              <a:cs typeface="EB Garamond"/>
              <a:sym typeface="EB Garamond"/>
            </a:endParaRPr>
          </a:p>
        </p:txBody>
      </p:sp>
      <p:sp>
        <p:nvSpPr>
          <p:cNvPr id="365" name="Shape 365"/>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69" name="Shape 369"/>
        <p:cNvGrpSpPr/>
        <p:nvPr/>
      </p:nvGrpSpPr>
      <p:grpSpPr>
        <a:xfrm>
          <a:off x="0" y="0"/>
          <a:ext cx="0" cy="0"/>
          <a:chOff x="0" y="0"/>
          <a:chExt cx="0" cy="0"/>
        </a:xfrm>
      </p:grpSpPr>
      <p:sp>
        <p:nvSpPr>
          <p:cNvPr id="370" name="Shape 370"/>
          <p:cNvSpPr txBox="1"/>
          <p:nvPr/>
        </p:nvSpPr>
        <p:spPr>
          <a:xfrm>
            <a:off x="0" y="1969800"/>
            <a:ext cx="9144000" cy="118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6000">
                <a:solidFill>
                  <a:srgbClr val="FFFFFF"/>
                </a:solidFill>
                <a:latin typeface="EB Garamond"/>
                <a:ea typeface="EB Garamond"/>
                <a:cs typeface="EB Garamond"/>
                <a:sym typeface="EB Garamond"/>
              </a:rPr>
              <a:t>How can you help?</a:t>
            </a:r>
            <a:endParaRPr sz="6000">
              <a:solidFill>
                <a:srgbClr val="FFFFFF"/>
              </a:solidFill>
              <a:latin typeface="EB Garamond"/>
              <a:ea typeface="EB Garamond"/>
              <a:cs typeface="EB Garamond"/>
              <a:sym typeface="EB Garamond"/>
            </a:endParaRPr>
          </a:p>
        </p:txBody>
      </p:sp>
      <p:sp>
        <p:nvSpPr>
          <p:cNvPr id="371" name="Shape 371"/>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Shape 376"/>
          <p:cNvSpPr txBox="1"/>
          <p:nvPr>
            <p:ph idx="4294967295" type="title"/>
          </p:nvPr>
        </p:nvSpPr>
        <p:spPr>
          <a:xfrm>
            <a:off x="729450" y="1090050"/>
            <a:ext cx="7688700" cy="53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latin typeface="Arvo"/>
                <a:ea typeface="Arvo"/>
                <a:cs typeface="Arvo"/>
                <a:sym typeface="Arvo"/>
              </a:rPr>
              <a:t>Help Recover Wild Migratory Bison</a:t>
            </a:r>
            <a:endParaRPr>
              <a:latin typeface="Arvo"/>
              <a:ea typeface="Arvo"/>
              <a:cs typeface="Arvo"/>
              <a:sym typeface="Arvo"/>
            </a:endParaRPr>
          </a:p>
        </p:txBody>
      </p:sp>
      <p:sp>
        <p:nvSpPr>
          <p:cNvPr id="377" name="Shape 377"/>
          <p:cNvSpPr txBox="1"/>
          <p:nvPr>
            <p:ph idx="1" type="body"/>
          </p:nvPr>
        </p:nvSpPr>
        <p:spPr>
          <a:xfrm>
            <a:off x="1009900" y="1740100"/>
            <a:ext cx="8136000" cy="1619400"/>
          </a:xfrm>
          <a:prstGeom prst="rect">
            <a:avLst/>
          </a:prstGeom>
        </p:spPr>
        <p:txBody>
          <a:bodyPr anchorCtr="0" anchor="t" bIns="91425" lIns="91425" spcFirstLastPara="1" rIns="91425" wrap="square" tIns="91425">
            <a:noAutofit/>
          </a:bodyPr>
          <a:lstStyle/>
          <a:p>
            <a:pPr indent="-304800" lvl="0" marL="457200" rtl="0">
              <a:spcBef>
                <a:spcPts val="0"/>
              </a:spcBef>
              <a:spcAft>
                <a:spcPts val="0"/>
              </a:spcAft>
              <a:buSzPts val="1200"/>
              <a:buFont typeface="Arvo"/>
              <a:buChar char="●"/>
            </a:pPr>
            <a:r>
              <a:rPr lang="en-GB" sz="1200">
                <a:latin typeface="Arvo"/>
                <a:ea typeface="Arvo"/>
                <a:cs typeface="Arvo"/>
                <a:sym typeface="Arvo"/>
              </a:rPr>
              <a:t>Help us protect the American Bison as an Endangered Species</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America is blessed with an abundance of public trust lands:  National Parks, National Forests, National Wildlife Refuges, and Bureau of Land Management holdings</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Public trust lands can and should provide habitat for wild bison recovery</a:t>
            </a:r>
            <a:endParaRPr sz="1200">
              <a:latin typeface="Arvo"/>
              <a:ea typeface="Arvo"/>
              <a:cs typeface="Arvo"/>
              <a:sym typeface="Arvo"/>
            </a:endParaRPr>
          </a:p>
        </p:txBody>
      </p:sp>
      <p:pic>
        <p:nvPicPr>
          <p:cNvPr id="378" name="Shape 378"/>
          <p:cNvPicPr preferRelativeResize="0"/>
          <p:nvPr/>
        </p:nvPicPr>
        <p:blipFill rotWithShape="1">
          <a:blip r:embed="rId3">
            <a:alphaModFix/>
          </a:blip>
          <a:srcRect b="52048" l="0" r="0" t="17564"/>
          <a:stretch/>
        </p:blipFill>
        <p:spPr>
          <a:xfrm>
            <a:off x="1800" y="3283400"/>
            <a:ext cx="9143999" cy="1860097"/>
          </a:xfrm>
          <a:prstGeom prst="rect">
            <a:avLst/>
          </a:prstGeom>
          <a:noFill/>
          <a:ln>
            <a:noFill/>
          </a:ln>
        </p:spPr>
      </p:pic>
      <p:sp>
        <p:nvSpPr>
          <p:cNvPr id="379" name="Shape 379"/>
          <p:cNvSpPr txBox="1"/>
          <p:nvPr/>
        </p:nvSpPr>
        <p:spPr>
          <a:xfrm>
            <a:off x="1968175" y="4677050"/>
            <a:ext cx="70101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rgbClr val="FFFFFF"/>
                </a:solidFill>
                <a:latin typeface="Arvo"/>
                <a:ea typeface="Arvo"/>
                <a:cs typeface="Arvo"/>
                <a:sym typeface="Arvo"/>
              </a:rPr>
              <a:t>BuffaloFieldCampaign.Org</a:t>
            </a:r>
            <a:endParaRPr sz="1200">
              <a:solidFill>
                <a:srgbClr val="FFFFFF"/>
              </a:solidFill>
              <a:latin typeface="Arvo"/>
              <a:ea typeface="Arvo"/>
              <a:cs typeface="Arvo"/>
              <a:sym typeface="Arv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Shape 384"/>
          <p:cNvSpPr txBox="1"/>
          <p:nvPr>
            <p:ph idx="4294967295" type="title"/>
          </p:nvPr>
        </p:nvSpPr>
        <p:spPr>
          <a:xfrm>
            <a:off x="729450" y="937650"/>
            <a:ext cx="7688700" cy="53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latin typeface="Arvo"/>
                <a:ea typeface="Arvo"/>
                <a:cs typeface="Arvo"/>
                <a:sym typeface="Arvo"/>
              </a:rPr>
              <a:t>Help us Raise Public Awareness of</a:t>
            </a:r>
            <a:endParaRPr>
              <a:latin typeface="Arvo"/>
              <a:ea typeface="Arvo"/>
              <a:cs typeface="Arvo"/>
              <a:sym typeface="Arvo"/>
            </a:endParaRPr>
          </a:p>
          <a:p>
            <a:pPr indent="0" lvl="0" marL="0">
              <a:spcBef>
                <a:spcPts val="0"/>
              </a:spcBef>
              <a:spcAft>
                <a:spcPts val="0"/>
              </a:spcAft>
              <a:buNone/>
            </a:pPr>
            <a:r>
              <a:rPr lang="en-GB">
                <a:latin typeface="Arvo"/>
                <a:ea typeface="Arvo"/>
                <a:cs typeface="Arvo"/>
                <a:sym typeface="Arvo"/>
              </a:rPr>
              <a:t>Our National Mammal</a:t>
            </a:r>
            <a:endParaRPr>
              <a:latin typeface="Arvo"/>
              <a:ea typeface="Arvo"/>
              <a:cs typeface="Arvo"/>
              <a:sym typeface="Arvo"/>
            </a:endParaRPr>
          </a:p>
          <a:p>
            <a:pPr indent="0" lvl="0" marL="0" rtl="0">
              <a:spcBef>
                <a:spcPts val="0"/>
              </a:spcBef>
              <a:spcAft>
                <a:spcPts val="0"/>
              </a:spcAft>
              <a:buNone/>
            </a:pPr>
            <a:r>
              <a:t/>
            </a:r>
            <a:endParaRPr>
              <a:latin typeface="Arvo"/>
              <a:ea typeface="Arvo"/>
              <a:cs typeface="Arvo"/>
              <a:sym typeface="Arvo"/>
            </a:endParaRPr>
          </a:p>
        </p:txBody>
      </p:sp>
      <p:sp>
        <p:nvSpPr>
          <p:cNvPr id="385" name="Shape 385"/>
          <p:cNvSpPr txBox="1"/>
          <p:nvPr>
            <p:ph idx="1" type="body"/>
          </p:nvPr>
        </p:nvSpPr>
        <p:spPr>
          <a:xfrm>
            <a:off x="1009900" y="1968700"/>
            <a:ext cx="8136000" cy="1619400"/>
          </a:xfrm>
          <a:prstGeom prst="rect">
            <a:avLst/>
          </a:prstGeom>
        </p:spPr>
        <p:txBody>
          <a:bodyPr anchorCtr="0" anchor="t" bIns="91425" lIns="91425" spcFirstLastPara="1" rIns="91425" wrap="square" tIns="91425">
            <a:noAutofit/>
          </a:bodyPr>
          <a:lstStyle/>
          <a:p>
            <a:pPr indent="-304800" lvl="0" marL="457200" rtl="0">
              <a:spcBef>
                <a:spcPts val="0"/>
              </a:spcBef>
              <a:spcAft>
                <a:spcPts val="0"/>
              </a:spcAft>
              <a:buSzPts val="1200"/>
              <a:buFont typeface="Arvo"/>
              <a:buChar char="●"/>
            </a:pPr>
            <a:r>
              <a:rPr lang="en-GB" sz="1200">
                <a:latin typeface="Arvo"/>
                <a:ea typeface="Arvo"/>
                <a:cs typeface="Arvo"/>
                <a:sym typeface="Arvo"/>
              </a:rPr>
              <a:t>The National Bison Legacy Act does not include protective measures for wild bison </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Most people are unaware of the National Bison Legacy Act and its’ designation,</a:t>
            </a:r>
            <a:br>
              <a:rPr lang="en-GB" sz="1200">
                <a:latin typeface="Arvo"/>
                <a:ea typeface="Arvo"/>
                <a:cs typeface="Arvo"/>
                <a:sym typeface="Arvo"/>
              </a:rPr>
            </a:br>
            <a:r>
              <a:rPr lang="en-GB" sz="1200">
                <a:latin typeface="Arvo"/>
                <a:ea typeface="Arvo"/>
                <a:cs typeface="Arvo"/>
                <a:sym typeface="Arvo"/>
              </a:rPr>
              <a:t>help to spread the word!</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Contact your members of Congress to demand protections for Our National Mammal</a:t>
            </a:r>
            <a:endParaRPr sz="1200">
              <a:latin typeface="Arvo"/>
              <a:ea typeface="Arvo"/>
              <a:cs typeface="Arvo"/>
              <a:sym typeface="Arvo"/>
            </a:endParaRPr>
          </a:p>
        </p:txBody>
      </p:sp>
      <p:pic>
        <p:nvPicPr>
          <p:cNvPr id="386" name="Shape 386"/>
          <p:cNvPicPr preferRelativeResize="0"/>
          <p:nvPr/>
        </p:nvPicPr>
        <p:blipFill rotWithShape="1">
          <a:blip r:embed="rId3">
            <a:alphaModFix/>
          </a:blip>
          <a:srcRect b="29163" l="0" r="0" t="40449"/>
          <a:stretch/>
        </p:blipFill>
        <p:spPr>
          <a:xfrm>
            <a:off x="1800" y="3283400"/>
            <a:ext cx="9143999" cy="1860097"/>
          </a:xfrm>
          <a:prstGeom prst="rect">
            <a:avLst/>
          </a:prstGeom>
          <a:noFill/>
          <a:ln>
            <a:noFill/>
          </a:ln>
        </p:spPr>
      </p:pic>
      <p:sp>
        <p:nvSpPr>
          <p:cNvPr id="387" name="Shape 387"/>
          <p:cNvSpPr txBox="1"/>
          <p:nvPr/>
        </p:nvSpPr>
        <p:spPr>
          <a:xfrm>
            <a:off x="1968175" y="4677050"/>
            <a:ext cx="70101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rgbClr val="FFFFFF"/>
                </a:solidFill>
                <a:latin typeface="Arvo"/>
                <a:ea typeface="Arvo"/>
                <a:cs typeface="Arvo"/>
                <a:sym typeface="Arvo"/>
              </a:rPr>
              <a:t>BuffaloFieldCampaign.Org</a:t>
            </a:r>
            <a:endParaRPr sz="1200">
              <a:solidFill>
                <a:srgbClr val="FFFFFF"/>
              </a:solidFill>
              <a:latin typeface="Arvo"/>
              <a:ea typeface="Arvo"/>
              <a:cs typeface="Arvo"/>
              <a:sym typeface="Arv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Shape 392"/>
          <p:cNvSpPr txBox="1"/>
          <p:nvPr>
            <p:ph idx="4294967295" type="title"/>
          </p:nvPr>
        </p:nvSpPr>
        <p:spPr>
          <a:xfrm>
            <a:off x="729450" y="1090050"/>
            <a:ext cx="7688700" cy="53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latin typeface="Arvo"/>
                <a:ea typeface="Arvo"/>
                <a:cs typeface="Arvo"/>
                <a:sym typeface="Arvo"/>
              </a:rPr>
              <a:t>Become an Advocate</a:t>
            </a:r>
            <a:endParaRPr>
              <a:latin typeface="Arvo"/>
              <a:ea typeface="Arvo"/>
              <a:cs typeface="Arvo"/>
              <a:sym typeface="Arvo"/>
            </a:endParaRPr>
          </a:p>
        </p:txBody>
      </p:sp>
      <p:sp>
        <p:nvSpPr>
          <p:cNvPr id="393" name="Shape 393"/>
          <p:cNvSpPr txBox="1"/>
          <p:nvPr>
            <p:ph idx="1" type="body"/>
          </p:nvPr>
        </p:nvSpPr>
        <p:spPr>
          <a:xfrm>
            <a:off x="1009900" y="1740100"/>
            <a:ext cx="8136000" cy="1619400"/>
          </a:xfrm>
          <a:prstGeom prst="rect">
            <a:avLst/>
          </a:prstGeom>
        </p:spPr>
        <p:txBody>
          <a:bodyPr anchorCtr="0" anchor="t" bIns="91425" lIns="91425" spcFirstLastPara="1" rIns="91425" wrap="square" tIns="91425">
            <a:noAutofit/>
          </a:bodyPr>
          <a:lstStyle/>
          <a:p>
            <a:pPr indent="-304800" lvl="0" marL="457200" rtl="0">
              <a:spcBef>
                <a:spcPts val="0"/>
              </a:spcBef>
              <a:spcAft>
                <a:spcPts val="0"/>
              </a:spcAft>
              <a:buSzPts val="1200"/>
              <a:buFont typeface="Arvo"/>
              <a:buChar char="●"/>
            </a:pPr>
            <a:r>
              <a:rPr lang="en-GB" sz="1200">
                <a:latin typeface="Arvo"/>
                <a:ea typeface="Arvo"/>
                <a:cs typeface="Arvo"/>
                <a:sym typeface="Arvo"/>
              </a:rPr>
              <a:t>Help us educate the public on the plight of our National Mammal</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Give this presentation to your class, coworkers, community group or any group</a:t>
            </a:r>
            <a:br>
              <a:rPr lang="en-GB" sz="1200">
                <a:latin typeface="Arvo"/>
                <a:ea typeface="Arvo"/>
                <a:cs typeface="Arvo"/>
                <a:sym typeface="Arvo"/>
              </a:rPr>
            </a:br>
            <a:r>
              <a:rPr lang="en-GB" sz="1200">
                <a:latin typeface="Arvo"/>
                <a:ea typeface="Arvo"/>
                <a:cs typeface="Arvo"/>
                <a:sym typeface="Arvo"/>
              </a:rPr>
              <a:t>who may be interested</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Ask me for more information on how to download this presentation</a:t>
            </a:r>
            <a:endParaRPr sz="1200">
              <a:latin typeface="Arvo"/>
              <a:ea typeface="Arvo"/>
              <a:cs typeface="Arvo"/>
              <a:sym typeface="Arvo"/>
            </a:endParaRPr>
          </a:p>
          <a:p>
            <a:pPr indent="0" lvl="0" marL="0" rtl="0">
              <a:spcBef>
                <a:spcPts val="1600"/>
              </a:spcBef>
              <a:spcAft>
                <a:spcPts val="1600"/>
              </a:spcAft>
              <a:buNone/>
            </a:pPr>
            <a:r>
              <a:t/>
            </a:r>
            <a:endParaRPr sz="1200">
              <a:latin typeface="Arvo"/>
              <a:ea typeface="Arvo"/>
              <a:cs typeface="Arvo"/>
              <a:sym typeface="Arvo"/>
            </a:endParaRPr>
          </a:p>
        </p:txBody>
      </p:sp>
      <p:pic>
        <p:nvPicPr>
          <p:cNvPr id="394" name="Shape 394"/>
          <p:cNvPicPr preferRelativeResize="0"/>
          <p:nvPr/>
        </p:nvPicPr>
        <p:blipFill rotWithShape="1">
          <a:blip r:embed="rId3">
            <a:alphaModFix/>
          </a:blip>
          <a:srcRect b="37629" l="0" r="0" t="31983"/>
          <a:stretch/>
        </p:blipFill>
        <p:spPr>
          <a:xfrm>
            <a:off x="1800" y="3283400"/>
            <a:ext cx="9143999" cy="1860097"/>
          </a:xfrm>
          <a:prstGeom prst="rect">
            <a:avLst/>
          </a:prstGeom>
          <a:noFill/>
          <a:ln>
            <a:noFill/>
          </a:ln>
        </p:spPr>
      </p:pic>
      <p:sp>
        <p:nvSpPr>
          <p:cNvPr id="395" name="Shape 395"/>
          <p:cNvSpPr txBox="1"/>
          <p:nvPr/>
        </p:nvSpPr>
        <p:spPr>
          <a:xfrm>
            <a:off x="1968175" y="4677050"/>
            <a:ext cx="70101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rgbClr val="FFFFFF"/>
                </a:solidFill>
                <a:latin typeface="Arvo"/>
                <a:ea typeface="Arvo"/>
                <a:cs typeface="Arvo"/>
                <a:sym typeface="Arvo"/>
              </a:rPr>
              <a:t>BuffaloFieldCampaign.Org</a:t>
            </a:r>
            <a:endParaRPr sz="1200">
              <a:solidFill>
                <a:srgbClr val="FFFFFF"/>
              </a:solidFill>
              <a:latin typeface="Arvo"/>
              <a:ea typeface="Arvo"/>
              <a:cs typeface="Arvo"/>
              <a:sym typeface="Arv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Shape 400"/>
          <p:cNvSpPr txBox="1"/>
          <p:nvPr>
            <p:ph idx="4294967295" type="title"/>
          </p:nvPr>
        </p:nvSpPr>
        <p:spPr>
          <a:xfrm>
            <a:off x="729450" y="1090050"/>
            <a:ext cx="7688700" cy="53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latin typeface="Arvo"/>
                <a:ea typeface="Arvo"/>
                <a:cs typeface="Arvo"/>
                <a:sym typeface="Arvo"/>
              </a:rPr>
              <a:t>Visit BuffaloFieldCampaign.org</a:t>
            </a:r>
            <a:br>
              <a:rPr lang="en-GB">
                <a:latin typeface="Arvo"/>
                <a:ea typeface="Arvo"/>
                <a:cs typeface="Arvo"/>
                <a:sym typeface="Arvo"/>
              </a:rPr>
            </a:br>
            <a:r>
              <a:rPr lang="en-GB">
                <a:latin typeface="Arvo"/>
                <a:ea typeface="Arvo"/>
                <a:cs typeface="Arvo"/>
                <a:sym typeface="Arvo"/>
              </a:rPr>
              <a:t>and get involved</a:t>
            </a:r>
            <a:endParaRPr>
              <a:latin typeface="Arvo"/>
              <a:ea typeface="Arvo"/>
              <a:cs typeface="Arvo"/>
              <a:sym typeface="Arvo"/>
            </a:endParaRPr>
          </a:p>
        </p:txBody>
      </p:sp>
      <p:sp>
        <p:nvSpPr>
          <p:cNvPr id="401" name="Shape 401"/>
          <p:cNvSpPr txBox="1"/>
          <p:nvPr>
            <p:ph idx="1" type="body"/>
          </p:nvPr>
        </p:nvSpPr>
        <p:spPr>
          <a:xfrm>
            <a:off x="2135800" y="2121100"/>
            <a:ext cx="7010100" cy="1619400"/>
          </a:xfrm>
          <a:prstGeom prst="rect">
            <a:avLst/>
          </a:prstGeom>
        </p:spPr>
        <p:txBody>
          <a:bodyPr anchorCtr="0" anchor="t" bIns="91425" lIns="91425" spcFirstLastPara="1" rIns="91425" wrap="square" tIns="91425">
            <a:noAutofit/>
          </a:bodyPr>
          <a:lstStyle/>
          <a:p>
            <a:pPr indent="-304800" lvl="0" marL="457200" rtl="0">
              <a:spcBef>
                <a:spcPts val="0"/>
              </a:spcBef>
              <a:spcAft>
                <a:spcPts val="0"/>
              </a:spcAft>
              <a:buSzPts val="1200"/>
              <a:buFont typeface="Arvo"/>
              <a:buChar char="●"/>
            </a:pPr>
            <a:r>
              <a:rPr lang="en-GB" sz="1200">
                <a:latin typeface="Arvo"/>
                <a:ea typeface="Arvo"/>
                <a:cs typeface="Arvo"/>
                <a:sym typeface="Arvo"/>
              </a:rPr>
              <a:t>Join us in the Field </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Sign up for our Updates from the Field </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Become a Buffalo Guardian</a:t>
            </a:r>
            <a:endParaRPr sz="1200">
              <a:latin typeface="Arvo"/>
              <a:ea typeface="Arvo"/>
              <a:cs typeface="Arvo"/>
              <a:sym typeface="Arvo"/>
            </a:endParaRPr>
          </a:p>
          <a:p>
            <a:pPr indent="0" lvl="0" marL="0" rtl="0">
              <a:spcBef>
                <a:spcPts val="1600"/>
              </a:spcBef>
              <a:spcAft>
                <a:spcPts val="1600"/>
              </a:spcAft>
              <a:buNone/>
            </a:pPr>
            <a:r>
              <a:t/>
            </a:r>
            <a:endParaRPr sz="1200">
              <a:latin typeface="Arvo"/>
              <a:ea typeface="Arvo"/>
              <a:cs typeface="Arvo"/>
              <a:sym typeface="Arvo"/>
            </a:endParaRPr>
          </a:p>
        </p:txBody>
      </p:sp>
      <p:pic>
        <p:nvPicPr>
          <p:cNvPr id="402" name="Shape 402"/>
          <p:cNvPicPr preferRelativeResize="0"/>
          <p:nvPr/>
        </p:nvPicPr>
        <p:blipFill rotWithShape="1">
          <a:blip r:embed="rId3">
            <a:alphaModFix/>
          </a:blip>
          <a:srcRect b="45107" l="0" r="0" t="24504"/>
          <a:stretch/>
        </p:blipFill>
        <p:spPr>
          <a:xfrm>
            <a:off x="1800" y="3283400"/>
            <a:ext cx="9143999" cy="1860097"/>
          </a:xfrm>
          <a:prstGeom prst="rect">
            <a:avLst/>
          </a:prstGeom>
          <a:noFill/>
          <a:ln>
            <a:noFill/>
          </a:ln>
        </p:spPr>
      </p:pic>
      <p:sp>
        <p:nvSpPr>
          <p:cNvPr id="403" name="Shape 403"/>
          <p:cNvSpPr txBox="1"/>
          <p:nvPr/>
        </p:nvSpPr>
        <p:spPr>
          <a:xfrm>
            <a:off x="1968175" y="4677050"/>
            <a:ext cx="70101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rgbClr val="FFFFFF"/>
                </a:solidFill>
                <a:latin typeface="Arvo"/>
                <a:ea typeface="Arvo"/>
                <a:cs typeface="Arvo"/>
                <a:sym typeface="Arvo"/>
              </a:rPr>
              <a:t>BuffaloFieldCampaign.Org</a:t>
            </a:r>
            <a:endParaRPr sz="1200">
              <a:solidFill>
                <a:srgbClr val="FFFFFF"/>
              </a:solidFill>
              <a:latin typeface="Arvo"/>
              <a:ea typeface="Arvo"/>
              <a:cs typeface="Arvo"/>
              <a:sym typeface="Arv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07" name="Shape 407"/>
        <p:cNvGrpSpPr/>
        <p:nvPr/>
      </p:nvGrpSpPr>
      <p:grpSpPr>
        <a:xfrm>
          <a:off x="0" y="0"/>
          <a:ext cx="0" cy="0"/>
          <a:chOff x="0" y="0"/>
          <a:chExt cx="0" cy="0"/>
        </a:xfrm>
      </p:grpSpPr>
      <p:sp>
        <p:nvSpPr>
          <p:cNvPr id="408" name="Shape 408"/>
          <p:cNvSpPr txBox="1"/>
          <p:nvPr/>
        </p:nvSpPr>
        <p:spPr>
          <a:xfrm>
            <a:off x="0" y="1969800"/>
            <a:ext cx="9144000" cy="118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5000">
                <a:solidFill>
                  <a:srgbClr val="FFFFFF"/>
                </a:solidFill>
                <a:latin typeface="EB Garamond"/>
                <a:ea typeface="EB Garamond"/>
                <a:cs typeface="EB Garamond"/>
                <a:sym typeface="EB Garamond"/>
              </a:rPr>
              <a:t>Spread the word on Social Media</a:t>
            </a:r>
            <a:endParaRPr sz="5000">
              <a:solidFill>
                <a:srgbClr val="FFFFFF"/>
              </a:solidFill>
              <a:latin typeface="EB Garamond"/>
              <a:ea typeface="EB Garamond"/>
              <a:cs typeface="EB Garamond"/>
              <a:sym typeface="EB Garamond"/>
            </a:endParaRPr>
          </a:p>
        </p:txBody>
      </p:sp>
      <p:sp>
        <p:nvSpPr>
          <p:cNvPr id="409" name="Shape 409"/>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13" name="Shape 413"/>
        <p:cNvGrpSpPr/>
        <p:nvPr/>
      </p:nvGrpSpPr>
      <p:grpSpPr>
        <a:xfrm>
          <a:off x="0" y="0"/>
          <a:ext cx="0" cy="0"/>
          <a:chOff x="0" y="0"/>
          <a:chExt cx="0" cy="0"/>
        </a:xfrm>
      </p:grpSpPr>
      <p:sp>
        <p:nvSpPr>
          <p:cNvPr id="414" name="Shape 414"/>
          <p:cNvSpPr txBox="1"/>
          <p:nvPr/>
        </p:nvSpPr>
        <p:spPr>
          <a:xfrm>
            <a:off x="0" y="2046000"/>
            <a:ext cx="9144000" cy="118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5500">
                <a:solidFill>
                  <a:srgbClr val="FFFFFF"/>
                </a:solidFill>
                <a:latin typeface="EB Garamond"/>
                <a:ea typeface="EB Garamond"/>
                <a:cs typeface="EB Garamond"/>
                <a:sym typeface="EB Garamond"/>
              </a:rPr>
              <a:t>Financial Support</a:t>
            </a:r>
            <a:endParaRPr sz="5500">
              <a:solidFill>
                <a:srgbClr val="FFFFFF"/>
              </a:solidFill>
              <a:latin typeface="EB Garamond"/>
              <a:ea typeface="EB Garamond"/>
              <a:cs typeface="EB Garamond"/>
              <a:sym typeface="EB Garamond"/>
            </a:endParaRPr>
          </a:p>
        </p:txBody>
      </p:sp>
      <p:sp>
        <p:nvSpPr>
          <p:cNvPr id="415" name="Shape 415"/>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Shape 192"/>
          <p:cNvSpPr txBox="1"/>
          <p:nvPr>
            <p:ph idx="4294967295" type="title"/>
          </p:nvPr>
        </p:nvSpPr>
        <p:spPr>
          <a:xfrm>
            <a:off x="729450" y="937650"/>
            <a:ext cx="7688700" cy="53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latin typeface="Arvo"/>
                <a:ea typeface="Arvo"/>
                <a:cs typeface="Arvo"/>
                <a:sym typeface="Arvo"/>
              </a:rPr>
              <a:t>Who we are trying to reach</a:t>
            </a:r>
            <a:endParaRPr>
              <a:latin typeface="Arvo"/>
              <a:ea typeface="Arvo"/>
              <a:cs typeface="Arvo"/>
              <a:sym typeface="Arvo"/>
            </a:endParaRPr>
          </a:p>
          <a:p>
            <a:pPr indent="0" lvl="0" marL="0">
              <a:spcBef>
                <a:spcPts val="0"/>
              </a:spcBef>
              <a:spcAft>
                <a:spcPts val="0"/>
              </a:spcAft>
              <a:buNone/>
            </a:pPr>
            <a:r>
              <a:t/>
            </a:r>
            <a:endParaRPr>
              <a:latin typeface="Arvo"/>
              <a:ea typeface="Arvo"/>
              <a:cs typeface="Arvo"/>
              <a:sym typeface="Arvo"/>
            </a:endParaRPr>
          </a:p>
          <a:p>
            <a:pPr indent="0" lvl="0" marL="0" rtl="0">
              <a:spcBef>
                <a:spcPts val="0"/>
              </a:spcBef>
              <a:spcAft>
                <a:spcPts val="0"/>
              </a:spcAft>
              <a:buNone/>
            </a:pPr>
            <a:r>
              <a:t/>
            </a:r>
            <a:endParaRPr>
              <a:latin typeface="Arvo"/>
              <a:ea typeface="Arvo"/>
              <a:cs typeface="Arvo"/>
              <a:sym typeface="Arvo"/>
            </a:endParaRPr>
          </a:p>
        </p:txBody>
      </p:sp>
      <p:sp>
        <p:nvSpPr>
          <p:cNvPr id="193" name="Shape 193"/>
          <p:cNvSpPr txBox="1"/>
          <p:nvPr>
            <p:ph idx="1" type="body"/>
          </p:nvPr>
        </p:nvSpPr>
        <p:spPr>
          <a:xfrm>
            <a:off x="2202675" y="1558375"/>
            <a:ext cx="6215700" cy="2665500"/>
          </a:xfrm>
          <a:prstGeom prst="rect">
            <a:avLst/>
          </a:prstGeom>
        </p:spPr>
        <p:txBody>
          <a:bodyPr anchorCtr="0" anchor="t" bIns="91425" lIns="91425" spcFirstLastPara="1" rIns="91425" wrap="square" tIns="91425">
            <a:noAutofit/>
          </a:bodyPr>
          <a:lstStyle/>
          <a:p>
            <a:pPr indent="-304800" lvl="0" marL="457200" rtl="0">
              <a:spcBef>
                <a:spcPts val="0"/>
              </a:spcBef>
              <a:spcAft>
                <a:spcPts val="0"/>
              </a:spcAft>
              <a:buSzPts val="1200"/>
              <a:buFont typeface="Arvo"/>
              <a:buChar char="●"/>
            </a:pPr>
            <a:r>
              <a:rPr lang="en-GB" sz="1200">
                <a:latin typeface="Arvo"/>
                <a:ea typeface="Arvo"/>
                <a:cs typeface="Arvo"/>
                <a:sym typeface="Arvo"/>
              </a:rPr>
              <a:t>Native allies and Tribal peoples</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Businesses </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Tax paying citizens</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American &amp; Global audiences</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Organized groups</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Farmers and ranchers</a:t>
            </a:r>
            <a:endParaRPr sz="1200">
              <a:latin typeface="Arvo"/>
              <a:ea typeface="Arvo"/>
              <a:cs typeface="Arvo"/>
              <a:sym typeface="Arvo"/>
            </a:endParaRPr>
          </a:p>
        </p:txBody>
      </p:sp>
      <p:pic>
        <p:nvPicPr>
          <p:cNvPr id="194" name="Shape 194"/>
          <p:cNvPicPr preferRelativeResize="0"/>
          <p:nvPr/>
        </p:nvPicPr>
        <p:blipFill rotWithShape="1">
          <a:blip r:embed="rId3">
            <a:alphaModFix/>
          </a:blip>
          <a:srcRect b="16622" l="0" r="0" t="52990"/>
          <a:stretch/>
        </p:blipFill>
        <p:spPr>
          <a:xfrm>
            <a:off x="1800" y="3283400"/>
            <a:ext cx="9143999" cy="1860097"/>
          </a:xfrm>
          <a:prstGeom prst="rect">
            <a:avLst/>
          </a:prstGeom>
          <a:noFill/>
          <a:ln>
            <a:noFill/>
          </a:ln>
        </p:spPr>
      </p:pic>
      <p:sp>
        <p:nvSpPr>
          <p:cNvPr id="195" name="Shape 195"/>
          <p:cNvSpPr txBox="1"/>
          <p:nvPr/>
        </p:nvSpPr>
        <p:spPr>
          <a:xfrm>
            <a:off x="1968175" y="4677050"/>
            <a:ext cx="70101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rgbClr val="FFFFFF"/>
                </a:solidFill>
                <a:latin typeface="Arvo"/>
                <a:ea typeface="Arvo"/>
                <a:cs typeface="Arvo"/>
                <a:sym typeface="Arvo"/>
              </a:rPr>
              <a:t>BuffaloFieldCampaign.Org</a:t>
            </a:r>
            <a:endParaRPr sz="1200">
              <a:solidFill>
                <a:srgbClr val="FFFFFF"/>
              </a:solidFill>
              <a:latin typeface="Arvo"/>
              <a:ea typeface="Arvo"/>
              <a:cs typeface="Arvo"/>
              <a:sym typeface="Arv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19" name="Shape 419"/>
        <p:cNvGrpSpPr/>
        <p:nvPr/>
      </p:nvGrpSpPr>
      <p:grpSpPr>
        <a:xfrm>
          <a:off x="0" y="0"/>
          <a:ext cx="0" cy="0"/>
          <a:chOff x="0" y="0"/>
          <a:chExt cx="0" cy="0"/>
        </a:xfrm>
      </p:grpSpPr>
      <p:sp>
        <p:nvSpPr>
          <p:cNvPr id="420" name="Shape 420"/>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24" name="Shape 424"/>
        <p:cNvGrpSpPr/>
        <p:nvPr/>
      </p:nvGrpSpPr>
      <p:grpSpPr>
        <a:xfrm>
          <a:off x="0" y="0"/>
          <a:ext cx="0" cy="0"/>
          <a:chOff x="0" y="0"/>
          <a:chExt cx="0" cy="0"/>
        </a:xfrm>
      </p:grpSpPr>
      <p:sp>
        <p:nvSpPr>
          <p:cNvPr id="425" name="Shape 425"/>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29" name="Shape 429"/>
        <p:cNvGrpSpPr/>
        <p:nvPr/>
      </p:nvGrpSpPr>
      <p:grpSpPr>
        <a:xfrm>
          <a:off x="0" y="0"/>
          <a:ext cx="0" cy="0"/>
          <a:chOff x="0" y="0"/>
          <a:chExt cx="0" cy="0"/>
        </a:xfrm>
      </p:grpSpPr>
      <p:sp>
        <p:nvSpPr>
          <p:cNvPr id="430" name="Shape 430"/>
          <p:cNvSpPr txBox="1"/>
          <p:nvPr/>
        </p:nvSpPr>
        <p:spPr>
          <a:xfrm>
            <a:off x="729450" y="1322450"/>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GB">
                <a:solidFill>
                  <a:srgbClr val="FFFFFF"/>
                </a:solidFill>
                <a:latin typeface="Arvo"/>
                <a:ea typeface="Arvo"/>
                <a:cs typeface="Arvo"/>
                <a:sym typeface="Arvo"/>
              </a:rPr>
              <a:t>BuffaloFieldCampaign.Org</a:t>
            </a:r>
            <a:endParaRPr b="1">
              <a:solidFill>
                <a:srgbClr val="FFFFFF"/>
              </a:solidFill>
              <a:latin typeface="Arvo"/>
              <a:ea typeface="Arvo"/>
              <a:cs typeface="Arvo"/>
              <a:sym typeface="Arvo"/>
            </a:endParaRPr>
          </a:p>
          <a:p>
            <a:pPr indent="0" lvl="0" marL="0" rtl="0">
              <a:spcBef>
                <a:spcPts val="0"/>
              </a:spcBef>
              <a:spcAft>
                <a:spcPts val="0"/>
              </a:spcAft>
              <a:buNone/>
            </a:pPr>
            <a:r>
              <a:t/>
            </a:r>
            <a:endParaRPr b="1" sz="1200">
              <a:solidFill>
                <a:srgbClr val="FFFFFF"/>
              </a:solidFill>
              <a:latin typeface="Arvo"/>
              <a:ea typeface="Arvo"/>
              <a:cs typeface="Arvo"/>
              <a:sym typeface="Arvo"/>
            </a:endParaRPr>
          </a:p>
          <a:p>
            <a:pPr indent="0" lvl="0" marL="0" rtl="0">
              <a:spcBef>
                <a:spcPts val="0"/>
              </a:spcBef>
              <a:spcAft>
                <a:spcPts val="0"/>
              </a:spcAft>
              <a:buNone/>
            </a:pPr>
            <a:r>
              <a:t/>
            </a:r>
            <a:endParaRPr sz="1200">
              <a:solidFill>
                <a:srgbClr val="FFFFFF"/>
              </a:solidFill>
              <a:latin typeface="Arvo"/>
              <a:ea typeface="Arvo"/>
              <a:cs typeface="Arvo"/>
              <a:sym typeface="Arvo"/>
            </a:endParaRPr>
          </a:p>
        </p:txBody>
      </p:sp>
      <p:sp>
        <p:nvSpPr>
          <p:cNvPr id="431" name="Shape 431"/>
          <p:cNvSpPr txBox="1"/>
          <p:nvPr/>
        </p:nvSpPr>
        <p:spPr>
          <a:xfrm>
            <a:off x="231475" y="165225"/>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GB" sz="800">
                <a:solidFill>
                  <a:srgbClr val="FFFFFF"/>
                </a:solidFill>
                <a:latin typeface="Arvo"/>
                <a:ea typeface="Arvo"/>
                <a:cs typeface="Arvo"/>
                <a:sym typeface="Arvo"/>
              </a:rPr>
              <a:t>Version 3.0</a:t>
            </a:r>
            <a:endParaRPr sz="800">
              <a:solidFill>
                <a:srgbClr val="FFFFFF"/>
              </a:solidFill>
              <a:latin typeface="Arvo"/>
              <a:ea typeface="Arvo"/>
              <a:cs typeface="Arvo"/>
              <a:sym typeface="Arvo"/>
            </a:endParaRPr>
          </a:p>
        </p:txBody>
      </p:sp>
      <p:sp>
        <p:nvSpPr>
          <p:cNvPr id="432" name="Shape 432"/>
          <p:cNvSpPr txBox="1"/>
          <p:nvPr/>
        </p:nvSpPr>
        <p:spPr>
          <a:xfrm>
            <a:off x="729450" y="1949968"/>
            <a:ext cx="9452100" cy="1564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lang="en-GB" sz="6000">
                <a:solidFill>
                  <a:srgbClr val="FFFFFF"/>
                </a:solidFill>
                <a:latin typeface="EB Garamond"/>
                <a:ea typeface="EB Garamond"/>
                <a:cs typeface="EB Garamond"/>
                <a:sym typeface="EB Garamond"/>
              </a:rPr>
              <a:t>Thank You</a:t>
            </a:r>
            <a:endParaRPr sz="6000">
              <a:solidFill>
                <a:srgbClr val="FFFFFF"/>
              </a:solidFill>
              <a:latin typeface="EB Garamond"/>
              <a:ea typeface="EB Garamond"/>
              <a:cs typeface="EB Garamond"/>
              <a:sym typeface="EB Garamond"/>
            </a:endParaRPr>
          </a:p>
        </p:txBody>
      </p:sp>
      <p:sp>
        <p:nvSpPr>
          <p:cNvPr id="433" name="Shape 433"/>
          <p:cNvSpPr txBox="1"/>
          <p:nvPr/>
        </p:nvSpPr>
        <p:spPr>
          <a:xfrm>
            <a:off x="1968175" y="4677050"/>
            <a:ext cx="70101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rgbClr val="666666"/>
                </a:solidFill>
                <a:latin typeface="Arvo"/>
                <a:ea typeface="Arvo"/>
                <a:cs typeface="Arvo"/>
                <a:sym typeface="Arvo"/>
              </a:rPr>
              <a:t>Prepared by </a:t>
            </a:r>
            <a:r>
              <a:rPr b="1" lang="en-GB" sz="1200">
                <a:solidFill>
                  <a:srgbClr val="666666"/>
                </a:solidFill>
                <a:latin typeface="Arvo"/>
                <a:ea typeface="Arvo"/>
                <a:cs typeface="Arvo"/>
                <a:sym typeface="Arvo"/>
              </a:rPr>
              <a:t>Nick Ito </a:t>
            </a:r>
            <a:r>
              <a:rPr i="1" lang="en-GB" sz="1200">
                <a:solidFill>
                  <a:srgbClr val="666666"/>
                </a:solidFill>
                <a:latin typeface="Arvo"/>
                <a:ea typeface="Arvo"/>
                <a:cs typeface="Arvo"/>
                <a:sym typeface="Arvo"/>
              </a:rPr>
              <a:t>stmrks.net</a:t>
            </a:r>
            <a:endParaRPr i="1" sz="1200">
              <a:solidFill>
                <a:srgbClr val="666666"/>
              </a:solidFill>
              <a:latin typeface="Arvo"/>
              <a:ea typeface="Arvo"/>
              <a:cs typeface="Arvo"/>
              <a:sym typeface="Arvo"/>
            </a:endParaRPr>
          </a:p>
          <a:p>
            <a:pPr indent="0" lvl="0" marL="0" rtl="0" algn="r">
              <a:spcBef>
                <a:spcPts val="0"/>
              </a:spcBef>
              <a:spcAft>
                <a:spcPts val="0"/>
              </a:spcAft>
              <a:buNone/>
            </a:pPr>
            <a:r>
              <a:t/>
            </a:r>
            <a:endParaRPr sz="1200">
              <a:solidFill>
                <a:srgbClr val="666666"/>
              </a:solidFill>
              <a:latin typeface="Arvo"/>
              <a:ea typeface="Arvo"/>
              <a:cs typeface="Arvo"/>
              <a:sym typeface="Arvo"/>
            </a:endParaRPr>
          </a:p>
        </p:txBody>
      </p:sp>
      <p:sp>
        <p:nvSpPr>
          <p:cNvPr id="434" name="Shape 434"/>
          <p:cNvSpPr txBox="1"/>
          <p:nvPr/>
        </p:nvSpPr>
        <p:spPr>
          <a:xfrm>
            <a:off x="11154100" y="3251650"/>
            <a:ext cx="7346700" cy="857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idx="4294967295" type="title"/>
          </p:nvPr>
        </p:nvSpPr>
        <p:spPr>
          <a:xfrm>
            <a:off x="729450" y="1013850"/>
            <a:ext cx="7688700" cy="53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latin typeface="Arvo"/>
                <a:ea typeface="Arvo"/>
                <a:cs typeface="Arvo"/>
                <a:sym typeface="Arvo"/>
              </a:rPr>
              <a:t>A</a:t>
            </a:r>
            <a:r>
              <a:rPr lang="en-GB">
                <a:latin typeface="Arvo"/>
                <a:ea typeface="Arvo"/>
                <a:cs typeface="Arvo"/>
                <a:sym typeface="Arvo"/>
              </a:rPr>
              <a:t>p</a:t>
            </a:r>
            <a:r>
              <a:rPr lang="en-GB">
                <a:latin typeface="Arvo"/>
                <a:ea typeface="Arvo"/>
                <a:cs typeface="Arvo"/>
                <a:sym typeface="Arvo"/>
              </a:rPr>
              <a:t>proach</a:t>
            </a:r>
            <a:endParaRPr>
              <a:latin typeface="Arvo"/>
              <a:ea typeface="Arvo"/>
              <a:cs typeface="Arvo"/>
              <a:sym typeface="Arvo"/>
            </a:endParaRPr>
          </a:p>
        </p:txBody>
      </p:sp>
      <p:sp>
        <p:nvSpPr>
          <p:cNvPr id="201" name="Shape 201"/>
          <p:cNvSpPr txBox="1"/>
          <p:nvPr>
            <p:ph idx="1" type="body"/>
          </p:nvPr>
        </p:nvSpPr>
        <p:spPr>
          <a:xfrm>
            <a:off x="1009900" y="1663900"/>
            <a:ext cx="8136000" cy="1258200"/>
          </a:xfrm>
          <a:prstGeom prst="rect">
            <a:avLst/>
          </a:prstGeom>
        </p:spPr>
        <p:txBody>
          <a:bodyPr anchorCtr="0" anchor="t" bIns="91425" lIns="91425" spcFirstLastPara="1" rIns="91425" wrap="square" tIns="91425">
            <a:noAutofit/>
          </a:bodyPr>
          <a:lstStyle/>
          <a:p>
            <a:pPr indent="-304800" lvl="0" marL="457200" rtl="0">
              <a:spcBef>
                <a:spcPts val="0"/>
              </a:spcBef>
              <a:spcAft>
                <a:spcPts val="0"/>
              </a:spcAft>
              <a:buSzPts val="1200"/>
              <a:buFont typeface="Arvo"/>
              <a:buChar char="●"/>
            </a:pPr>
            <a:r>
              <a:rPr lang="en-GB" sz="1200">
                <a:latin typeface="Arvo"/>
                <a:ea typeface="Arvo"/>
                <a:cs typeface="Arvo"/>
                <a:sym typeface="Arvo"/>
              </a:rPr>
              <a:t>Deliver in-person presentations to each group or our target audience</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Customize each presentation to the concerns of each group</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Provide clear and simple talking points so each group can pass along and amplify our messag</a:t>
            </a:r>
            <a:endParaRPr sz="1200">
              <a:latin typeface="Arvo"/>
              <a:ea typeface="Arvo"/>
              <a:cs typeface="Arvo"/>
              <a:sym typeface="Arvo"/>
            </a:endParaRPr>
          </a:p>
          <a:p>
            <a:pPr indent="-304800" lvl="0" marL="457200" rtl="0">
              <a:spcBef>
                <a:spcPts val="0"/>
              </a:spcBef>
              <a:spcAft>
                <a:spcPts val="0"/>
              </a:spcAft>
              <a:buSzPts val="1200"/>
              <a:buFont typeface="Arvo"/>
              <a:buChar char="●"/>
            </a:pPr>
            <a:r>
              <a:rPr lang="en-GB" sz="1200">
                <a:latin typeface="Arvo"/>
                <a:ea typeface="Arvo"/>
                <a:cs typeface="Arvo"/>
                <a:sym typeface="Arvo"/>
              </a:rPr>
              <a:t>Provide clear calls-to-action such that each group can support BFC initiatives</a:t>
            </a:r>
            <a:endParaRPr sz="1200">
              <a:latin typeface="Arvo"/>
              <a:ea typeface="Arvo"/>
              <a:cs typeface="Arvo"/>
              <a:sym typeface="Arvo"/>
            </a:endParaRPr>
          </a:p>
        </p:txBody>
      </p:sp>
      <p:pic>
        <p:nvPicPr>
          <p:cNvPr id="202" name="Shape 202"/>
          <p:cNvPicPr preferRelativeResize="0"/>
          <p:nvPr/>
        </p:nvPicPr>
        <p:blipFill rotWithShape="1">
          <a:blip r:embed="rId3">
            <a:alphaModFix/>
          </a:blip>
          <a:srcRect b="32925" l="0" r="0" t="36687"/>
          <a:stretch/>
        </p:blipFill>
        <p:spPr>
          <a:xfrm>
            <a:off x="1800" y="3283400"/>
            <a:ext cx="9143999" cy="1860097"/>
          </a:xfrm>
          <a:prstGeom prst="rect">
            <a:avLst/>
          </a:prstGeom>
          <a:noFill/>
          <a:ln>
            <a:noFill/>
          </a:ln>
        </p:spPr>
      </p:pic>
      <p:sp>
        <p:nvSpPr>
          <p:cNvPr id="203" name="Shape 203"/>
          <p:cNvSpPr txBox="1"/>
          <p:nvPr/>
        </p:nvSpPr>
        <p:spPr>
          <a:xfrm>
            <a:off x="1968175" y="4677050"/>
            <a:ext cx="70101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rgbClr val="FFFFFF"/>
                </a:solidFill>
                <a:latin typeface="Arvo"/>
                <a:ea typeface="Arvo"/>
                <a:cs typeface="Arvo"/>
                <a:sym typeface="Arvo"/>
              </a:rPr>
              <a:t>BuffaloFieldCampaign.Org</a:t>
            </a:r>
            <a:endParaRPr sz="1200">
              <a:solidFill>
                <a:srgbClr val="FFFFFF"/>
              </a:solidFill>
              <a:latin typeface="Arvo"/>
              <a:ea typeface="Arvo"/>
              <a:cs typeface="Arvo"/>
              <a:sym typeface="Arv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nvSpPr>
        <p:spPr>
          <a:xfrm>
            <a:off x="729450" y="1322450"/>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GB">
                <a:solidFill>
                  <a:srgbClr val="666666"/>
                </a:solidFill>
                <a:latin typeface="Arvo"/>
                <a:ea typeface="Arvo"/>
                <a:cs typeface="Arvo"/>
                <a:sym typeface="Arvo"/>
              </a:rPr>
              <a:t>BuffaloFieldCampaign.Org</a:t>
            </a:r>
            <a:endParaRPr b="1">
              <a:solidFill>
                <a:srgbClr val="666666"/>
              </a:solidFill>
              <a:latin typeface="Arvo"/>
              <a:ea typeface="Arvo"/>
              <a:cs typeface="Arvo"/>
              <a:sym typeface="Arvo"/>
            </a:endParaRPr>
          </a:p>
          <a:p>
            <a:pPr indent="0" lvl="0" marL="0" rtl="0">
              <a:spcBef>
                <a:spcPts val="0"/>
              </a:spcBef>
              <a:spcAft>
                <a:spcPts val="0"/>
              </a:spcAft>
              <a:buNone/>
            </a:pPr>
            <a:r>
              <a:t/>
            </a:r>
            <a:endParaRPr b="1" sz="1200">
              <a:solidFill>
                <a:srgbClr val="666666"/>
              </a:solidFill>
              <a:latin typeface="Arvo"/>
              <a:ea typeface="Arvo"/>
              <a:cs typeface="Arvo"/>
              <a:sym typeface="Arvo"/>
            </a:endParaRPr>
          </a:p>
          <a:p>
            <a:pPr indent="0" lvl="0" marL="0" rtl="0">
              <a:spcBef>
                <a:spcPts val="0"/>
              </a:spcBef>
              <a:spcAft>
                <a:spcPts val="0"/>
              </a:spcAft>
              <a:buNone/>
            </a:pPr>
            <a:r>
              <a:t/>
            </a:r>
            <a:endParaRPr sz="1200">
              <a:solidFill>
                <a:srgbClr val="666666"/>
              </a:solidFill>
              <a:latin typeface="Arvo"/>
              <a:ea typeface="Arvo"/>
              <a:cs typeface="Arvo"/>
              <a:sym typeface="Arvo"/>
            </a:endParaRPr>
          </a:p>
        </p:txBody>
      </p:sp>
      <p:sp>
        <p:nvSpPr>
          <p:cNvPr id="209" name="Shape 209"/>
          <p:cNvSpPr txBox="1"/>
          <p:nvPr/>
        </p:nvSpPr>
        <p:spPr>
          <a:xfrm>
            <a:off x="231475" y="165225"/>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GB" sz="800">
                <a:solidFill>
                  <a:srgbClr val="666666"/>
                </a:solidFill>
                <a:latin typeface="Arvo"/>
                <a:ea typeface="Arvo"/>
                <a:cs typeface="Arvo"/>
                <a:sym typeface="Arvo"/>
              </a:rPr>
              <a:t>Version 3.0</a:t>
            </a:r>
            <a:endParaRPr sz="800">
              <a:solidFill>
                <a:srgbClr val="666666"/>
              </a:solidFill>
              <a:latin typeface="Arvo"/>
              <a:ea typeface="Arvo"/>
              <a:cs typeface="Arvo"/>
              <a:sym typeface="Arvo"/>
            </a:endParaRPr>
          </a:p>
        </p:txBody>
      </p:sp>
      <p:sp>
        <p:nvSpPr>
          <p:cNvPr id="210" name="Shape 210"/>
          <p:cNvSpPr txBox="1"/>
          <p:nvPr/>
        </p:nvSpPr>
        <p:spPr>
          <a:xfrm>
            <a:off x="729450" y="2175200"/>
            <a:ext cx="9452100" cy="3636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lang="en-GB" sz="4000">
                <a:solidFill>
                  <a:srgbClr val="666666"/>
                </a:solidFill>
                <a:latin typeface="EB Garamond"/>
                <a:ea typeface="EB Garamond"/>
                <a:cs typeface="EB Garamond"/>
                <a:sym typeface="EB Garamond"/>
              </a:rPr>
              <a:t>Presentation Begins on Next Slide</a:t>
            </a:r>
            <a:endParaRPr sz="4000">
              <a:solidFill>
                <a:srgbClr val="666666"/>
              </a:solidFill>
              <a:latin typeface="EB Garamond"/>
              <a:ea typeface="EB Garamond"/>
              <a:cs typeface="EB Garamond"/>
              <a:sym typeface="EB 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4" name="Shape 214"/>
        <p:cNvGrpSpPr/>
        <p:nvPr/>
      </p:nvGrpSpPr>
      <p:grpSpPr>
        <a:xfrm>
          <a:off x="0" y="0"/>
          <a:ext cx="0" cy="0"/>
          <a:chOff x="0" y="0"/>
          <a:chExt cx="0" cy="0"/>
        </a:xfrm>
      </p:grpSpPr>
      <p:sp>
        <p:nvSpPr>
          <p:cNvPr id="215" name="Shape 215"/>
          <p:cNvSpPr txBox="1"/>
          <p:nvPr/>
        </p:nvSpPr>
        <p:spPr>
          <a:xfrm>
            <a:off x="0" y="4600850"/>
            <a:ext cx="9144000" cy="35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34343"/>
                </a:solidFill>
                <a:latin typeface="Arvo"/>
                <a:ea typeface="Arvo"/>
                <a:cs typeface="Arvo"/>
                <a:sym typeface="Arvo"/>
              </a:rPr>
              <a:t>BuffaloFieldCampaign.Org</a:t>
            </a:r>
            <a:endParaRPr b="1" sz="1200">
              <a:solidFill>
                <a:srgbClr val="434343"/>
              </a:solidFill>
              <a:latin typeface="Arvo"/>
              <a:ea typeface="Arvo"/>
              <a:cs typeface="Arvo"/>
              <a:sym typeface="Arvo"/>
            </a:endParaRPr>
          </a:p>
          <a:p>
            <a:pPr indent="0" lvl="0" marL="0" rtl="0" algn="ctr">
              <a:spcBef>
                <a:spcPts val="0"/>
              </a:spcBef>
              <a:spcAft>
                <a:spcPts val="0"/>
              </a:spcAft>
              <a:buNone/>
            </a:pPr>
            <a:r>
              <a:t/>
            </a:r>
            <a:endParaRPr sz="1200">
              <a:solidFill>
                <a:srgbClr val="434343"/>
              </a:solidFill>
              <a:latin typeface="Arvo"/>
              <a:ea typeface="Arvo"/>
              <a:cs typeface="Arvo"/>
              <a:sym typeface="Arvo"/>
            </a:endParaRPr>
          </a:p>
        </p:txBody>
      </p:sp>
      <p:sp>
        <p:nvSpPr>
          <p:cNvPr id="216" name="Shape 216"/>
          <p:cNvSpPr txBox="1"/>
          <p:nvPr/>
        </p:nvSpPr>
        <p:spPr>
          <a:xfrm>
            <a:off x="11817600" y="2723025"/>
            <a:ext cx="7346700" cy="857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0" name="Shape 220"/>
        <p:cNvGrpSpPr/>
        <p:nvPr/>
      </p:nvGrpSpPr>
      <p:grpSpPr>
        <a:xfrm>
          <a:off x="0" y="0"/>
          <a:ext cx="0" cy="0"/>
          <a:chOff x="0" y="0"/>
          <a:chExt cx="0" cy="0"/>
        </a:xfrm>
      </p:grpSpPr>
      <p:sp>
        <p:nvSpPr>
          <p:cNvPr id="221" name="Shape 221"/>
          <p:cNvSpPr txBox="1"/>
          <p:nvPr/>
        </p:nvSpPr>
        <p:spPr>
          <a:xfrm>
            <a:off x="729450" y="1322450"/>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GB">
                <a:solidFill>
                  <a:srgbClr val="FFFFFF"/>
                </a:solidFill>
                <a:latin typeface="Arvo"/>
                <a:ea typeface="Arvo"/>
                <a:cs typeface="Arvo"/>
                <a:sym typeface="Arvo"/>
              </a:rPr>
              <a:t>BuffaloFieldCampaign.Org</a:t>
            </a:r>
            <a:endParaRPr b="1">
              <a:solidFill>
                <a:srgbClr val="FFFFFF"/>
              </a:solidFill>
              <a:latin typeface="Arvo"/>
              <a:ea typeface="Arvo"/>
              <a:cs typeface="Arvo"/>
              <a:sym typeface="Arvo"/>
            </a:endParaRPr>
          </a:p>
          <a:p>
            <a:pPr indent="0" lvl="0" marL="0" rtl="0">
              <a:spcBef>
                <a:spcPts val="0"/>
              </a:spcBef>
              <a:spcAft>
                <a:spcPts val="0"/>
              </a:spcAft>
              <a:buNone/>
            </a:pPr>
            <a:r>
              <a:t/>
            </a:r>
            <a:endParaRPr b="1" sz="1200">
              <a:solidFill>
                <a:srgbClr val="FFFFFF"/>
              </a:solidFill>
              <a:latin typeface="Arvo"/>
              <a:ea typeface="Arvo"/>
              <a:cs typeface="Arvo"/>
              <a:sym typeface="Arvo"/>
            </a:endParaRPr>
          </a:p>
          <a:p>
            <a:pPr indent="0" lvl="0" marL="0" rtl="0">
              <a:spcBef>
                <a:spcPts val="0"/>
              </a:spcBef>
              <a:spcAft>
                <a:spcPts val="0"/>
              </a:spcAft>
              <a:buNone/>
            </a:pPr>
            <a:r>
              <a:t/>
            </a:r>
            <a:endParaRPr sz="1200">
              <a:solidFill>
                <a:srgbClr val="FFFFFF"/>
              </a:solidFill>
              <a:latin typeface="Arvo"/>
              <a:ea typeface="Arvo"/>
              <a:cs typeface="Arvo"/>
              <a:sym typeface="Arvo"/>
            </a:endParaRPr>
          </a:p>
        </p:txBody>
      </p:sp>
      <p:sp>
        <p:nvSpPr>
          <p:cNvPr id="222" name="Shape 222"/>
          <p:cNvSpPr txBox="1"/>
          <p:nvPr/>
        </p:nvSpPr>
        <p:spPr>
          <a:xfrm>
            <a:off x="231475" y="165225"/>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GB" sz="800">
                <a:solidFill>
                  <a:srgbClr val="FFFFFF"/>
                </a:solidFill>
                <a:latin typeface="Arvo"/>
                <a:ea typeface="Arvo"/>
                <a:cs typeface="Arvo"/>
                <a:sym typeface="Arvo"/>
              </a:rPr>
              <a:t>Version 3.0</a:t>
            </a:r>
            <a:endParaRPr sz="800">
              <a:solidFill>
                <a:srgbClr val="FFFFFF"/>
              </a:solidFill>
              <a:latin typeface="Arvo"/>
              <a:ea typeface="Arvo"/>
              <a:cs typeface="Arvo"/>
              <a:sym typeface="Arvo"/>
            </a:endParaRPr>
          </a:p>
        </p:txBody>
      </p:sp>
      <p:sp>
        <p:nvSpPr>
          <p:cNvPr id="223" name="Shape 223"/>
          <p:cNvSpPr txBox="1"/>
          <p:nvPr/>
        </p:nvSpPr>
        <p:spPr>
          <a:xfrm>
            <a:off x="729450" y="2102368"/>
            <a:ext cx="9452100" cy="1564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lang="en-GB" sz="5000">
                <a:solidFill>
                  <a:srgbClr val="FFFFFF"/>
                </a:solidFill>
                <a:latin typeface="EB Garamond"/>
                <a:ea typeface="EB Garamond"/>
                <a:cs typeface="EB Garamond"/>
                <a:sym typeface="EB Garamond"/>
              </a:rPr>
              <a:t>America’s National Mammal</a:t>
            </a:r>
            <a:endParaRPr sz="5000">
              <a:solidFill>
                <a:srgbClr val="FFFFFF"/>
              </a:solidFill>
              <a:latin typeface="EB Garamond"/>
              <a:ea typeface="EB Garamond"/>
              <a:cs typeface="EB Garamond"/>
              <a:sym typeface="EB 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7" name="Shape 227"/>
        <p:cNvGrpSpPr/>
        <p:nvPr/>
      </p:nvGrpSpPr>
      <p:grpSpPr>
        <a:xfrm>
          <a:off x="0" y="0"/>
          <a:ext cx="0" cy="0"/>
          <a:chOff x="0" y="0"/>
          <a:chExt cx="0" cy="0"/>
        </a:xfrm>
      </p:grpSpPr>
      <p:sp>
        <p:nvSpPr>
          <p:cNvPr id="228" name="Shape 228"/>
          <p:cNvSpPr txBox="1"/>
          <p:nvPr/>
        </p:nvSpPr>
        <p:spPr>
          <a:xfrm>
            <a:off x="729450" y="1322450"/>
            <a:ext cx="7010100" cy="350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GB">
                <a:solidFill>
                  <a:srgbClr val="FFFFFF"/>
                </a:solidFill>
                <a:latin typeface="Arvo"/>
                <a:ea typeface="Arvo"/>
                <a:cs typeface="Arvo"/>
                <a:sym typeface="Arvo"/>
              </a:rPr>
              <a:t>May 9, 2016</a:t>
            </a:r>
            <a:endParaRPr b="1">
              <a:solidFill>
                <a:srgbClr val="FFFFFF"/>
              </a:solidFill>
              <a:latin typeface="Arvo"/>
              <a:ea typeface="Arvo"/>
              <a:cs typeface="Arvo"/>
              <a:sym typeface="Arvo"/>
            </a:endParaRPr>
          </a:p>
          <a:p>
            <a:pPr indent="0" lvl="0" marL="0" rtl="0">
              <a:spcBef>
                <a:spcPts val="0"/>
              </a:spcBef>
              <a:spcAft>
                <a:spcPts val="0"/>
              </a:spcAft>
              <a:buNone/>
            </a:pPr>
            <a:r>
              <a:t/>
            </a:r>
            <a:endParaRPr b="1">
              <a:solidFill>
                <a:srgbClr val="FFFFFF"/>
              </a:solidFill>
              <a:latin typeface="Arvo"/>
              <a:ea typeface="Arvo"/>
              <a:cs typeface="Arvo"/>
              <a:sym typeface="Arvo"/>
            </a:endParaRPr>
          </a:p>
          <a:p>
            <a:pPr indent="0" lvl="0" marL="0" rtl="0">
              <a:spcBef>
                <a:spcPts val="0"/>
              </a:spcBef>
              <a:spcAft>
                <a:spcPts val="0"/>
              </a:spcAft>
              <a:buNone/>
            </a:pPr>
            <a:r>
              <a:t/>
            </a:r>
            <a:endParaRPr b="1">
              <a:solidFill>
                <a:srgbClr val="FFFFFF"/>
              </a:solidFill>
              <a:latin typeface="Arvo"/>
              <a:ea typeface="Arvo"/>
              <a:cs typeface="Arvo"/>
              <a:sym typeface="Arvo"/>
            </a:endParaRPr>
          </a:p>
        </p:txBody>
      </p:sp>
      <p:sp>
        <p:nvSpPr>
          <p:cNvPr id="229" name="Shape 229"/>
          <p:cNvSpPr txBox="1"/>
          <p:nvPr/>
        </p:nvSpPr>
        <p:spPr>
          <a:xfrm>
            <a:off x="729450" y="2261975"/>
            <a:ext cx="8166000" cy="1506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lang="en-GB" sz="3500">
                <a:solidFill>
                  <a:srgbClr val="FFFFFF"/>
                </a:solidFill>
                <a:latin typeface="EB Garamond"/>
                <a:ea typeface="EB Garamond"/>
                <a:cs typeface="EB Garamond"/>
                <a:sym typeface="EB Garamond"/>
              </a:rPr>
              <a:t>National Bison Legacy Act Signed Into Law</a:t>
            </a:r>
            <a:endParaRPr sz="3500">
              <a:solidFill>
                <a:srgbClr val="FFFFFF"/>
              </a:solidFill>
              <a:latin typeface="EB Garamond"/>
              <a:ea typeface="EB Garamond"/>
              <a:cs typeface="EB Garamond"/>
              <a:sym typeface="EB Garamond"/>
            </a:endParaRPr>
          </a:p>
        </p:txBody>
      </p:sp>
      <p:sp>
        <p:nvSpPr>
          <p:cNvPr id="230" name="Shape 230"/>
          <p:cNvSpPr txBox="1"/>
          <p:nvPr/>
        </p:nvSpPr>
        <p:spPr>
          <a:xfrm>
            <a:off x="4874075" y="4677050"/>
            <a:ext cx="4104300" cy="35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200">
                <a:solidFill>
                  <a:schemeClr val="lt1"/>
                </a:solidFill>
                <a:latin typeface="Arvo"/>
                <a:ea typeface="Arvo"/>
                <a:cs typeface="Arvo"/>
                <a:sym typeface="Arvo"/>
              </a:rPr>
              <a:t>BuffaloFieldCampaign.Org</a:t>
            </a:r>
            <a:endParaRPr sz="1200">
              <a:solidFill>
                <a:schemeClr val="lt1"/>
              </a:solidFill>
              <a:latin typeface="Arvo"/>
              <a:ea typeface="Arvo"/>
              <a:cs typeface="Arvo"/>
              <a:sym typeface="Arvo"/>
            </a:endParaRPr>
          </a:p>
          <a:p>
            <a:pPr indent="0" lvl="0" marL="0" rtl="0" algn="r">
              <a:spcBef>
                <a:spcPts val="0"/>
              </a:spcBef>
              <a:spcAft>
                <a:spcPts val="0"/>
              </a:spcAft>
              <a:buNone/>
            </a:pPr>
            <a:r>
              <a:t/>
            </a:r>
            <a:endParaRPr sz="1200">
              <a:solidFill>
                <a:srgbClr val="FFFFFF"/>
              </a:solidFill>
              <a:latin typeface="Arvo"/>
              <a:ea typeface="Arvo"/>
              <a:cs typeface="Arvo"/>
              <a:sym typeface="Arvo"/>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